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92" r:id="rId3"/>
    <p:sldId id="490" r:id="rId4"/>
    <p:sldId id="475" r:id="rId5"/>
    <p:sldId id="477" r:id="rId6"/>
    <p:sldId id="484" r:id="rId7"/>
    <p:sldId id="494" r:id="rId8"/>
    <p:sldId id="495" r:id="rId9"/>
    <p:sldId id="485" r:id="rId10"/>
    <p:sldId id="491" r:id="rId11"/>
    <p:sldId id="493" r:id="rId12"/>
    <p:sldId id="486" r:id="rId13"/>
    <p:sldId id="487" r:id="rId14"/>
    <p:sldId id="496" r:id="rId15"/>
    <p:sldId id="409" r:id="rId16"/>
    <p:sldId id="483" r:id="rId17"/>
    <p:sldId id="489" r:id="rId18"/>
  </p:sldIdLst>
  <p:sldSz cx="9144000" cy="6858000" type="screen4x3"/>
  <p:notesSz cx="7010400" cy="92964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DRO MARTIN ASTURIZAGA SAGARNAGA" initials="PMAS" lastIdx="7" clrIdx="0">
    <p:extLst/>
  </p:cmAuthor>
  <p:cmAuthor id="2" name="Pedro Martín Asturizaga Sagárnaga" initials="PMAS" lastIdx="42" clrIdx="1">
    <p:extLst/>
  </p:cmAuthor>
  <p:cmAuthor id="3" name="Usi Administrador" initials="UA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000"/>
    <a:srgbClr val="ECF5BF"/>
    <a:srgbClr val="470103"/>
    <a:srgbClr val="5E022C"/>
    <a:srgbClr val="580000"/>
    <a:srgbClr val="36001B"/>
    <a:srgbClr val="582A4E"/>
    <a:srgbClr val="4B0103"/>
    <a:srgbClr val="720235"/>
    <a:srgbClr val="003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4" autoAdjust="0"/>
    <p:restoredTop sz="93356" autoAdjust="0"/>
  </p:normalViewPr>
  <p:slideViewPr>
    <p:cSldViewPr>
      <p:cViewPr varScale="1">
        <p:scale>
          <a:sx n="81" d="100"/>
          <a:sy n="81" d="100"/>
        </p:scale>
        <p:origin x="17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816"/>
    </p:cViewPr>
  </p:sorterViewPr>
  <p:notesViewPr>
    <p:cSldViewPr>
      <p:cViewPr varScale="1">
        <p:scale>
          <a:sx n="64" d="100"/>
          <a:sy n="64" d="100"/>
        </p:scale>
        <p:origin x="334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4AF3AE-B56F-4CBD-B2A4-A5E20BC23772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1DFE7D3-9DBD-4163-86D3-3E06C71B0914}">
      <dgm:prSet phldrT="[Texto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BO" dirty="0" smtClean="0"/>
            <a:t>Artículo 331 de la Constitución Política del Estado </a:t>
          </a:r>
          <a:endParaRPr lang="es-ES" dirty="0"/>
        </a:p>
      </dgm:t>
    </dgm:pt>
    <dgm:pt modelId="{4E46F858-6A5A-4AB3-A58B-E9AC3A2B7401}" type="parTrans" cxnId="{B6FCFF3D-1A3B-4331-9734-C9B150F8A133}">
      <dgm:prSet/>
      <dgm:spPr/>
      <dgm:t>
        <a:bodyPr/>
        <a:lstStyle/>
        <a:p>
          <a:endParaRPr lang="es-ES"/>
        </a:p>
      </dgm:t>
    </dgm:pt>
    <dgm:pt modelId="{EEA7F3D4-6B0F-481F-9066-5A5E0EB51D9B}" type="sibTrans" cxnId="{B6FCFF3D-1A3B-4331-9734-C9B150F8A133}">
      <dgm:prSet/>
      <dgm:spPr/>
      <dgm:t>
        <a:bodyPr/>
        <a:lstStyle/>
        <a:p>
          <a:endParaRPr lang="es-ES"/>
        </a:p>
      </dgm:t>
    </dgm:pt>
    <dgm:pt modelId="{1F3BFA08-5B11-4881-9D9E-6A77CEC05B25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BO" sz="2000" dirty="0" smtClean="0"/>
            <a:t>La prestación de servicios financieros y cualquier otra actividad relacionada con el manejo, aprovechamiento e inversión del ahorro, son de interés público y solo pueden ser ejercidas previa autorización del Estado</a:t>
          </a:r>
          <a:endParaRPr lang="es-ES" sz="2000" dirty="0"/>
        </a:p>
      </dgm:t>
    </dgm:pt>
    <dgm:pt modelId="{D5CECAD2-36B6-4216-AF01-318A8249EE77}" type="parTrans" cxnId="{C62EEC27-65F6-47EA-8585-8F90F6556D91}">
      <dgm:prSet/>
      <dgm:spPr/>
      <dgm:t>
        <a:bodyPr/>
        <a:lstStyle/>
        <a:p>
          <a:endParaRPr lang="es-ES"/>
        </a:p>
      </dgm:t>
    </dgm:pt>
    <dgm:pt modelId="{8323D935-170F-437C-9571-8B9E417CEB4A}" type="sibTrans" cxnId="{C62EEC27-65F6-47EA-8585-8F90F6556D91}">
      <dgm:prSet/>
      <dgm:spPr/>
      <dgm:t>
        <a:bodyPr/>
        <a:lstStyle/>
        <a:p>
          <a:endParaRPr lang="es-ES"/>
        </a:p>
      </dgm:t>
    </dgm:pt>
    <dgm:pt modelId="{7D7C0F87-80D6-44E7-8D54-A72696B369B8}">
      <dgm:prSet phldrT="[Texto]"/>
      <dgm:spPr>
        <a:solidFill>
          <a:srgbClr val="FFFF00"/>
        </a:solidFill>
      </dgm:spPr>
      <dgm:t>
        <a:bodyPr/>
        <a:lstStyle/>
        <a:p>
          <a:r>
            <a:rPr lang="es-BO" dirty="0" smtClean="0"/>
            <a:t>Ley N° 393 de Servicios Financieros, a través del Articulo 491 incorpora al Código Penal </a:t>
          </a:r>
          <a:endParaRPr lang="es-ES" dirty="0"/>
        </a:p>
      </dgm:t>
    </dgm:pt>
    <dgm:pt modelId="{3F7FAE84-6715-4DE2-BD6E-C3B4F02FBB71}" type="parTrans" cxnId="{091D3934-799F-47EC-8E18-9FA22444F802}">
      <dgm:prSet/>
      <dgm:spPr/>
      <dgm:t>
        <a:bodyPr/>
        <a:lstStyle/>
        <a:p>
          <a:endParaRPr lang="es-ES"/>
        </a:p>
      </dgm:t>
    </dgm:pt>
    <dgm:pt modelId="{51573A8C-9BB4-40B6-AFD8-D7D147374A45}" type="sibTrans" cxnId="{091D3934-799F-47EC-8E18-9FA22444F802}">
      <dgm:prSet/>
      <dgm:spPr/>
      <dgm:t>
        <a:bodyPr/>
        <a:lstStyle/>
        <a:p>
          <a:endParaRPr lang="es-ES"/>
        </a:p>
      </dgm:t>
    </dgm:pt>
    <dgm:pt modelId="{EAC94AB1-9D3F-4830-9E5D-EAB4734C9B87}">
      <dgm:prSet phldrT="[Texto]"/>
      <dgm:spPr>
        <a:solidFill>
          <a:schemeClr val="accent2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BO" dirty="0" smtClean="0"/>
            <a:t>La intermediación financiera sin autorización o licencia, es un delito de orden público con una pena de privación de libertad de (5) cinco a (10) diez años y multa de (100) cien a (500) quinientos días. </a:t>
          </a:r>
        </a:p>
        <a:p>
          <a:pPr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dirty="0"/>
        </a:p>
      </dgm:t>
    </dgm:pt>
    <dgm:pt modelId="{572710A6-F66F-4E96-9D5B-E14EE7DA2287}" type="sibTrans" cxnId="{C4921AC3-5197-4031-BEA7-1578F7395F16}">
      <dgm:prSet/>
      <dgm:spPr/>
      <dgm:t>
        <a:bodyPr/>
        <a:lstStyle/>
        <a:p>
          <a:endParaRPr lang="es-ES"/>
        </a:p>
      </dgm:t>
    </dgm:pt>
    <dgm:pt modelId="{26AC7CF9-860A-4D42-AF85-4F69D3847063}" type="parTrans" cxnId="{C4921AC3-5197-4031-BEA7-1578F7395F16}">
      <dgm:prSet/>
      <dgm:spPr/>
      <dgm:t>
        <a:bodyPr/>
        <a:lstStyle/>
        <a:p>
          <a:endParaRPr lang="es-ES"/>
        </a:p>
      </dgm:t>
    </dgm:pt>
    <dgm:pt modelId="{17C17C38-9B72-4200-99FD-EB6C8ADDF0BC}" type="pres">
      <dgm:prSet presAssocID="{234AF3AE-B56F-4CBD-B2A4-A5E20BC2377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B177183-673E-40E4-B563-3FFD16A3B2B2}" type="pres">
      <dgm:prSet presAssocID="{81DFE7D3-9DBD-4163-86D3-3E06C71B0914}" presName="compNode" presStyleCnt="0"/>
      <dgm:spPr/>
    </dgm:pt>
    <dgm:pt modelId="{E1E2F377-32D9-4F44-B8D3-AF7FE59D81F0}" type="pres">
      <dgm:prSet presAssocID="{81DFE7D3-9DBD-4163-86D3-3E06C71B0914}" presName="aNode" presStyleLbl="bgShp" presStyleIdx="0" presStyleCnt="2"/>
      <dgm:spPr/>
      <dgm:t>
        <a:bodyPr/>
        <a:lstStyle/>
        <a:p>
          <a:endParaRPr lang="es-ES"/>
        </a:p>
      </dgm:t>
    </dgm:pt>
    <dgm:pt modelId="{629E766B-0103-457F-BA59-901010599AC7}" type="pres">
      <dgm:prSet presAssocID="{81DFE7D3-9DBD-4163-86D3-3E06C71B0914}" presName="textNode" presStyleLbl="bgShp" presStyleIdx="0" presStyleCnt="2"/>
      <dgm:spPr/>
      <dgm:t>
        <a:bodyPr/>
        <a:lstStyle/>
        <a:p>
          <a:endParaRPr lang="es-ES"/>
        </a:p>
      </dgm:t>
    </dgm:pt>
    <dgm:pt modelId="{B3AC96A6-383C-4D2B-B494-B7F32C6A4C1D}" type="pres">
      <dgm:prSet presAssocID="{81DFE7D3-9DBD-4163-86D3-3E06C71B0914}" presName="compChildNode" presStyleCnt="0"/>
      <dgm:spPr/>
    </dgm:pt>
    <dgm:pt modelId="{38FD7B7E-A73B-43B7-AC08-DBC0BEAB42D2}" type="pres">
      <dgm:prSet presAssocID="{81DFE7D3-9DBD-4163-86D3-3E06C71B0914}" presName="theInnerList" presStyleCnt="0"/>
      <dgm:spPr/>
    </dgm:pt>
    <dgm:pt modelId="{95802BAE-DBD1-44C0-80A4-0F7E31A5C17C}" type="pres">
      <dgm:prSet presAssocID="{1F3BFA08-5B11-4881-9D9E-6A77CEC05B25}" presName="childNode" presStyleLbl="node1" presStyleIdx="0" presStyleCnt="2" custScaleX="111396" custScaleY="11716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8A81EE-900B-4BBE-9964-AA748471AA74}" type="pres">
      <dgm:prSet presAssocID="{81DFE7D3-9DBD-4163-86D3-3E06C71B0914}" presName="aSpace" presStyleCnt="0"/>
      <dgm:spPr/>
    </dgm:pt>
    <dgm:pt modelId="{47130DAE-473F-401E-AA66-1004C4067341}" type="pres">
      <dgm:prSet presAssocID="{7D7C0F87-80D6-44E7-8D54-A72696B369B8}" presName="compNode" presStyleCnt="0"/>
      <dgm:spPr/>
    </dgm:pt>
    <dgm:pt modelId="{F62AF0AA-BEED-407E-AD07-0D1CC15EAC15}" type="pres">
      <dgm:prSet presAssocID="{7D7C0F87-80D6-44E7-8D54-A72696B369B8}" presName="aNode" presStyleLbl="bgShp" presStyleIdx="1" presStyleCnt="2"/>
      <dgm:spPr/>
      <dgm:t>
        <a:bodyPr/>
        <a:lstStyle/>
        <a:p>
          <a:endParaRPr lang="es-ES"/>
        </a:p>
      </dgm:t>
    </dgm:pt>
    <dgm:pt modelId="{CA8EC04C-75E3-4618-8690-ECACF7942EC9}" type="pres">
      <dgm:prSet presAssocID="{7D7C0F87-80D6-44E7-8D54-A72696B369B8}" presName="textNode" presStyleLbl="bgShp" presStyleIdx="1" presStyleCnt="2"/>
      <dgm:spPr/>
      <dgm:t>
        <a:bodyPr/>
        <a:lstStyle/>
        <a:p>
          <a:endParaRPr lang="es-ES"/>
        </a:p>
      </dgm:t>
    </dgm:pt>
    <dgm:pt modelId="{5EA2AF16-2939-48C7-8CF0-412B5937761A}" type="pres">
      <dgm:prSet presAssocID="{7D7C0F87-80D6-44E7-8D54-A72696B369B8}" presName="compChildNode" presStyleCnt="0"/>
      <dgm:spPr/>
    </dgm:pt>
    <dgm:pt modelId="{EB95D9B3-160A-4695-BCA4-5309971DC8D0}" type="pres">
      <dgm:prSet presAssocID="{7D7C0F87-80D6-44E7-8D54-A72696B369B8}" presName="theInnerList" presStyleCnt="0"/>
      <dgm:spPr/>
    </dgm:pt>
    <dgm:pt modelId="{C4E2AC82-47FE-4EBF-93F6-2A73ABDA3E39}" type="pres">
      <dgm:prSet presAssocID="{EAC94AB1-9D3F-4830-9E5D-EAB4734C9B87}" presName="childNode" presStyleLbl="node1" presStyleIdx="1" presStyleCnt="2" custScaleX="116428" custScaleY="978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D1F0874-41AE-4DBB-BB95-456092C1DE69}" type="presOf" srcId="{1F3BFA08-5B11-4881-9D9E-6A77CEC05B25}" destId="{95802BAE-DBD1-44C0-80A4-0F7E31A5C17C}" srcOrd="0" destOrd="0" presId="urn:microsoft.com/office/officeart/2005/8/layout/lProcess2"/>
    <dgm:cxn modelId="{DC6F7532-072D-43C0-A29E-7EA15A1FBA77}" type="presOf" srcId="{234AF3AE-B56F-4CBD-B2A4-A5E20BC23772}" destId="{17C17C38-9B72-4200-99FD-EB6C8ADDF0BC}" srcOrd="0" destOrd="0" presId="urn:microsoft.com/office/officeart/2005/8/layout/lProcess2"/>
    <dgm:cxn modelId="{B6FCFF3D-1A3B-4331-9734-C9B150F8A133}" srcId="{234AF3AE-B56F-4CBD-B2A4-A5E20BC23772}" destId="{81DFE7D3-9DBD-4163-86D3-3E06C71B0914}" srcOrd="0" destOrd="0" parTransId="{4E46F858-6A5A-4AB3-A58B-E9AC3A2B7401}" sibTransId="{EEA7F3D4-6B0F-481F-9066-5A5E0EB51D9B}"/>
    <dgm:cxn modelId="{9191B7DE-78B5-4E92-9103-15246224278E}" type="presOf" srcId="{EAC94AB1-9D3F-4830-9E5D-EAB4734C9B87}" destId="{C4E2AC82-47FE-4EBF-93F6-2A73ABDA3E39}" srcOrd="0" destOrd="0" presId="urn:microsoft.com/office/officeart/2005/8/layout/lProcess2"/>
    <dgm:cxn modelId="{1E5ADB1A-EE5E-4D91-AF7C-C4592A576A26}" type="presOf" srcId="{7D7C0F87-80D6-44E7-8D54-A72696B369B8}" destId="{F62AF0AA-BEED-407E-AD07-0D1CC15EAC15}" srcOrd="0" destOrd="0" presId="urn:microsoft.com/office/officeart/2005/8/layout/lProcess2"/>
    <dgm:cxn modelId="{96D4D28A-7F3C-4E6E-A17B-BE0A4B890FA8}" type="presOf" srcId="{7D7C0F87-80D6-44E7-8D54-A72696B369B8}" destId="{CA8EC04C-75E3-4618-8690-ECACF7942EC9}" srcOrd="1" destOrd="0" presId="urn:microsoft.com/office/officeart/2005/8/layout/lProcess2"/>
    <dgm:cxn modelId="{C02A6D8B-347D-4815-AEA7-184B09F5578B}" type="presOf" srcId="{81DFE7D3-9DBD-4163-86D3-3E06C71B0914}" destId="{629E766B-0103-457F-BA59-901010599AC7}" srcOrd="1" destOrd="0" presId="urn:microsoft.com/office/officeart/2005/8/layout/lProcess2"/>
    <dgm:cxn modelId="{C62EEC27-65F6-47EA-8585-8F90F6556D91}" srcId="{81DFE7D3-9DBD-4163-86D3-3E06C71B0914}" destId="{1F3BFA08-5B11-4881-9D9E-6A77CEC05B25}" srcOrd="0" destOrd="0" parTransId="{D5CECAD2-36B6-4216-AF01-318A8249EE77}" sibTransId="{8323D935-170F-437C-9571-8B9E417CEB4A}"/>
    <dgm:cxn modelId="{C4921AC3-5197-4031-BEA7-1578F7395F16}" srcId="{7D7C0F87-80D6-44E7-8D54-A72696B369B8}" destId="{EAC94AB1-9D3F-4830-9E5D-EAB4734C9B87}" srcOrd="0" destOrd="0" parTransId="{26AC7CF9-860A-4D42-AF85-4F69D3847063}" sibTransId="{572710A6-F66F-4E96-9D5B-E14EE7DA2287}"/>
    <dgm:cxn modelId="{091D3934-799F-47EC-8E18-9FA22444F802}" srcId="{234AF3AE-B56F-4CBD-B2A4-A5E20BC23772}" destId="{7D7C0F87-80D6-44E7-8D54-A72696B369B8}" srcOrd="1" destOrd="0" parTransId="{3F7FAE84-6715-4DE2-BD6E-C3B4F02FBB71}" sibTransId="{51573A8C-9BB4-40B6-AFD8-D7D147374A45}"/>
    <dgm:cxn modelId="{6593055B-2A58-409D-9C57-5D01662FB2B4}" type="presOf" srcId="{81DFE7D3-9DBD-4163-86D3-3E06C71B0914}" destId="{E1E2F377-32D9-4F44-B8D3-AF7FE59D81F0}" srcOrd="0" destOrd="0" presId="urn:microsoft.com/office/officeart/2005/8/layout/lProcess2"/>
    <dgm:cxn modelId="{1E0569A5-2000-4753-9821-D22659C78253}" type="presParOf" srcId="{17C17C38-9B72-4200-99FD-EB6C8ADDF0BC}" destId="{3B177183-673E-40E4-B563-3FFD16A3B2B2}" srcOrd="0" destOrd="0" presId="urn:microsoft.com/office/officeart/2005/8/layout/lProcess2"/>
    <dgm:cxn modelId="{BA7FE5F9-F7A2-45C0-A06D-CDD2BAEBBC35}" type="presParOf" srcId="{3B177183-673E-40E4-B563-3FFD16A3B2B2}" destId="{E1E2F377-32D9-4F44-B8D3-AF7FE59D81F0}" srcOrd="0" destOrd="0" presId="urn:microsoft.com/office/officeart/2005/8/layout/lProcess2"/>
    <dgm:cxn modelId="{19844872-2D75-4115-9361-0C097E4A1C56}" type="presParOf" srcId="{3B177183-673E-40E4-B563-3FFD16A3B2B2}" destId="{629E766B-0103-457F-BA59-901010599AC7}" srcOrd="1" destOrd="0" presId="urn:microsoft.com/office/officeart/2005/8/layout/lProcess2"/>
    <dgm:cxn modelId="{F9A4069F-E0B7-45B9-BA77-AB1FC83CDEB7}" type="presParOf" srcId="{3B177183-673E-40E4-B563-3FFD16A3B2B2}" destId="{B3AC96A6-383C-4D2B-B494-B7F32C6A4C1D}" srcOrd="2" destOrd="0" presId="urn:microsoft.com/office/officeart/2005/8/layout/lProcess2"/>
    <dgm:cxn modelId="{274E23B5-433A-429F-A914-CA24F6B9BBA6}" type="presParOf" srcId="{B3AC96A6-383C-4D2B-B494-B7F32C6A4C1D}" destId="{38FD7B7E-A73B-43B7-AC08-DBC0BEAB42D2}" srcOrd="0" destOrd="0" presId="urn:microsoft.com/office/officeart/2005/8/layout/lProcess2"/>
    <dgm:cxn modelId="{D2F70261-7007-41F9-B092-C8364B0E975A}" type="presParOf" srcId="{38FD7B7E-A73B-43B7-AC08-DBC0BEAB42D2}" destId="{95802BAE-DBD1-44C0-80A4-0F7E31A5C17C}" srcOrd="0" destOrd="0" presId="urn:microsoft.com/office/officeart/2005/8/layout/lProcess2"/>
    <dgm:cxn modelId="{5601036B-1948-4149-8238-3301B3719304}" type="presParOf" srcId="{17C17C38-9B72-4200-99FD-EB6C8ADDF0BC}" destId="{CF8A81EE-900B-4BBE-9964-AA748471AA74}" srcOrd="1" destOrd="0" presId="urn:microsoft.com/office/officeart/2005/8/layout/lProcess2"/>
    <dgm:cxn modelId="{D78453E7-D336-4C5C-978B-DB766FA6A6D7}" type="presParOf" srcId="{17C17C38-9B72-4200-99FD-EB6C8ADDF0BC}" destId="{47130DAE-473F-401E-AA66-1004C4067341}" srcOrd="2" destOrd="0" presId="urn:microsoft.com/office/officeart/2005/8/layout/lProcess2"/>
    <dgm:cxn modelId="{A7B5E596-0605-4704-8EAE-BD5FDCEF3F52}" type="presParOf" srcId="{47130DAE-473F-401E-AA66-1004C4067341}" destId="{F62AF0AA-BEED-407E-AD07-0D1CC15EAC15}" srcOrd="0" destOrd="0" presId="urn:microsoft.com/office/officeart/2005/8/layout/lProcess2"/>
    <dgm:cxn modelId="{42D1AE54-0B36-4094-9F68-9E15970E79C8}" type="presParOf" srcId="{47130DAE-473F-401E-AA66-1004C4067341}" destId="{CA8EC04C-75E3-4618-8690-ECACF7942EC9}" srcOrd="1" destOrd="0" presId="urn:microsoft.com/office/officeart/2005/8/layout/lProcess2"/>
    <dgm:cxn modelId="{185521B1-3C20-4ECE-B8AA-C160BC52FC4C}" type="presParOf" srcId="{47130DAE-473F-401E-AA66-1004C4067341}" destId="{5EA2AF16-2939-48C7-8CF0-412B5937761A}" srcOrd="2" destOrd="0" presId="urn:microsoft.com/office/officeart/2005/8/layout/lProcess2"/>
    <dgm:cxn modelId="{37D7F520-3145-4D9F-89F0-1E87184E0A58}" type="presParOf" srcId="{5EA2AF16-2939-48C7-8CF0-412B5937761A}" destId="{EB95D9B3-160A-4695-BCA4-5309971DC8D0}" srcOrd="0" destOrd="0" presId="urn:microsoft.com/office/officeart/2005/8/layout/lProcess2"/>
    <dgm:cxn modelId="{C4A4E88E-41E9-48CD-BB7C-8D2C0F7E3E27}" type="presParOf" srcId="{EB95D9B3-160A-4695-BCA4-5309971DC8D0}" destId="{C4E2AC82-47FE-4EBF-93F6-2A73ABDA3E39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50444A-BE3A-4CE3-8E65-247DB6739570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217E35F-9AB7-464E-9564-3B29F706A77F}">
      <dgm:prSet phldrT="[Texto]" custT="1"/>
      <dgm:spPr>
        <a:solidFill>
          <a:schemeClr val="bg1">
            <a:lumMod val="75000"/>
          </a:schemeClr>
        </a:solidFill>
      </dgm:spPr>
      <dgm:t>
        <a:bodyPr/>
        <a:lstStyle/>
        <a:p>
          <a:pPr marL="0" indent="0" defTabSz="1119188">
            <a:tabLst/>
          </a:pPr>
          <a:r>
            <a:rPr lang="es-BO" sz="2000" b="1" dirty="0" smtClean="0"/>
            <a:t> ASPECTOS QUE DENOTAN LA ESTAFA</a:t>
          </a:r>
          <a:endParaRPr lang="es-ES" sz="2000" dirty="0"/>
        </a:p>
      </dgm:t>
    </dgm:pt>
    <dgm:pt modelId="{43D39C23-2FF8-4B0B-A86E-A201344E5C81}" type="parTrans" cxnId="{E4B537C6-8476-4E11-89D0-EB88EF4FADA3}">
      <dgm:prSet/>
      <dgm:spPr/>
      <dgm:t>
        <a:bodyPr/>
        <a:lstStyle/>
        <a:p>
          <a:endParaRPr lang="es-ES" sz="1400"/>
        </a:p>
      </dgm:t>
    </dgm:pt>
    <dgm:pt modelId="{4001995C-D943-4B36-88F6-1A96E76BED6D}" type="sibTrans" cxnId="{E4B537C6-8476-4E11-89D0-EB88EF4FADA3}">
      <dgm:prSet/>
      <dgm:spPr/>
      <dgm:t>
        <a:bodyPr/>
        <a:lstStyle/>
        <a:p>
          <a:endParaRPr lang="es-ES" sz="1400"/>
        </a:p>
      </dgm:t>
    </dgm:pt>
    <dgm:pt modelId="{982A421B-5294-4685-B8EC-1E9260045EE1}">
      <dgm:prSet phldrT="[Texto]" custT="1"/>
      <dgm:spPr>
        <a:solidFill>
          <a:schemeClr val="accent2"/>
        </a:solidFill>
      </dgm:spPr>
      <dgm:t>
        <a:bodyPr/>
        <a:lstStyle/>
        <a:p>
          <a:pPr algn="ctr"/>
          <a:r>
            <a:rPr lang="es-BO" sz="1600" dirty="0" smtClean="0"/>
            <a:t>Nunca tuvo licencia para realizar operaciones de intermediación financiera y, mucho menos, para captar depósitos</a:t>
          </a:r>
          <a:r>
            <a:rPr lang="es-ES" sz="1600" dirty="0" smtClean="0"/>
            <a:t>.</a:t>
          </a:r>
          <a:endParaRPr lang="es-ES" sz="1600" dirty="0"/>
        </a:p>
      </dgm:t>
    </dgm:pt>
    <dgm:pt modelId="{CB90E013-5056-4191-B355-BE19E9B7EB80}" type="parTrans" cxnId="{4BA4E3B7-AF00-4693-AC12-901FE1DF1EA3}">
      <dgm:prSet/>
      <dgm:spPr/>
      <dgm:t>
        <a:bodyPr/>
        <a:lstStyle/>
        <a:p>
          <a:endParaRPr lang="es-ES" sz="1400"/>
        </a:p>
      </dgm:t>
    </dgm:pt>
    <dgm:pt modelId="{290D79F3-7A35-4341-B0AF-05E6B2E26B98}" type="sibTrans" cxnId="{4BA4E3B7-AF00-4693-AC12-901FE1DF1EA3}">
      <dgm:prSet/>
      <dgm:spPr/>
      <dgm:t>
        <a:bodyPr/>
        <a:lstStyle/>
        <a:p>
          <a:endParaRPr lang="es-ES" sz="1400"/>
        </a:p>
      </dgm:t>
    </dgm:pt>
    <dgm:pt modelId="{0AF8DF86-641F-4391-B2BC-76DC20B37616}">
      <dgm:prSet phldrT="[Texto]" custT="1"/>
      <dgm:spPr/>
      <dgm:t>
        <a:bodyPr/>
        <a:lstStyle/>
        <a:p>
          <a:endParaRPr lang="es-ES" sz="1200" dirty="0" smtClean="0"/>
        </a:p>
        <a:p>
          <a:r>
            <a:rPr lang="es-ES" sz="1200" dirty="0" smtClean="0"/>
            <a:t>Requería un número </a:t>
          </a:r>
          <a:r>
            <a:rPr lang="es-BO" sz="1200" dirty="0" smtClean="0"/>
            <a:t>creciente de «promotores», quienes en realidad, tenían como misión captar más «inversionistas» que alimenten la pirámide.</a:t>
          </a:r>
          <a:endParaRPr lang="es-ES" sz="1200" b="1" dirty="0"/>
        </a:p>
      </dgm:t>
    </dgm:pt>
    <dgm:pt modelId="{35925D69-9EF1-425A-A69A-4C621D288483}" type="sibTrans" cxnId="{65A89CDF-A804-4A9B-831C-6222A8746332}">
      <dgm:prSet/>
      <dgm:spPr/>
      <dgm:t>
        <a:bodyPr/>
        <a:lstStyle/>
        <a:p>
          <a:endParaRPr lang="es-ES" sz="1400"/>
        </a:p>
      </dgm:t>
    </dgm:pt>
    <dgm:pt modelId="{C2FF4000-4431-4BCE-8305-514DD89F3AE8}" type="parTrans" cxnId="{65A89CDF-A804-4A9B-831C-6222A8746332}">
      <dgm:prSet/>
      <dgm:spPr/>
      <dgm:t>
        <a:bodyPr/>
        <a:lstStyle/>
        <a:p>
          <a:endParaRPr lang="es-ES" sz="1400"/>
        </a:p>
      </dgm:t>
    </dgm:pt>
    <dgm:pt modelId="{255087DB-C0D2-4668-BE87-8CB2764A2D1A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sz="1400" dirty="0" smtClean="0">
              <a:latin typeface="Calibri" panose="020F0502020204030204" pitchFamily="34" charset="0"/>
              <a:cs typeface="Times New Roman" panose="02020603050405020304" pitchFamily="18" charset="0"/>
            </a:rPr>
            <a:t>¿Cómo obtenían recursos para pagar rentabilidades del 10% mensual o para entregar vehículos e inmuebles subvencionando </a:t>
          </a:r>
          <a:r>
            <a:rPr lang="es-BO" sz="1400" dirty="0" smtClean="0">
              <a:latin typeface="Calibri" panose="020F0502020204030204" pitchFamily="34" charset="0"/>
              <a:cs typeface="Times New Roman" panose="02020603050405020304" pitchFamily="18" charset="0"/>
            </a:rPr>
            <a:t>más del 50%? del valor de esos bienes.</a:t>
          </a:r>
          <a:endParaRPr lang="es-ES" sz="1400" dirty="0"/>
        </a:p>
      </dgm:t>
    </dgm:pt>
    <dgm:pt modelId="{AC482CED-3785-4A18-BDD3-FF3FB5660165}" type="sibTrans" cxnId="{A1F913C3-2D0B-4EF0-9DAC-5C8E1D1E4622}">
      <dgm:prSet/>
      <dgm:spPr/>
      <dgm:t>
        <a:bodyPr/>
        <a:lstStyle/>
        <a:p>
          <a:endParaRPr lang="es-ES" sz="1400"/>
        </a:p>
      </dgm:t>
    </dgm:pt>
    <dgm:pt modelId="{3A1A8A5C-110A-46CA-800A-4B64AA00B2A6}" type="parTrans" cxnId="{A1F913C3-2D0B-4EF0-9DAC-5C8E1D1E4622}">
      <dgm:prSet/>
      <dgm:spPr/>
      <dgm:t>
        <a:bodyPr/>
        <a:lstStyle/>
        <a:p>
          <a:endParaRPr lang="es-ES" sz="1400"/>
        </a:p>
      </dgm:t>
    </dgm:pt>
    <dgm:pt modelId="{13648E67-96A0-4B2F-933A-FB37A8BAA90B}" type="pres">
      <dgm:prSet presAssocID="{7150444A-BE3A-4CE3-8E65-247DB6739570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0E2F360-11AC-4ACB-A880-051DD9A8BBC1}" type="pres">
      <dgm:prSet presAssocID="{7150444A-BE3A-4CE3-8E65-247DB6739570}" presName="triangle1" presStyleLbl="node1" presStyleIdx="0" presStyleCnt="4" custScaleX="178117" custLinFactNeighborX="6655" custLinFactNeighborY="-757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3BB378-3735-4EA8-8294-59A13525C3F9}" type="pres">
      <dgm:prSet presAssocID="{7150444A-BE3A-4CE3-8E65-247DB6739570}" presName="triangle2" presStyleLbl="node1" presStyleIdx="1" presStyleCnt="4" custScaleX="212649" custScaleY="111346" custLinFactNeighborX="-24878" custLinFactNeighborY="-258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23F377-9437-414D-870A-010F14AB890B}" type="pres">
      <dgm:prSet presAssocID="{7150444A-BE3A-4CE3-8E65-247DB6739570}" presName="triangle3" presStyleLbl="node1" presStyleIdx="2" presStyleCnt="4" custScaleX="171747" custScaleY="106177" custLinFactNeighborX="7709" custLinFactNeighborY="-2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E342538-61B7-4B48-96DA-BE3F3E62D962}" type="pres">
      <dgm:prSet presAssocID="{7150444A-BE3A-4CE3-8E65-247DB6739570}" presName="triangle4" presStyleLbl="node1" presStyleIdx="3" presStyleCnt="4" custScaleX="221988" custScaleY="105673" custLinFactNeighborX="41324" custLinFactNeighborY="2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0872847-690A-4410-AA8D-01BF39509E46}" type="presOf" srcId="{7150444A-BE3A-4CE3-8E65-247DB6739570}" destId="{13648E67-96A0-4B2F-933A-FB37A8BAA90B}" srcOrd="0" destOrd="0" presId="urn:microsoft.com/office/officeart/2005/8/layout/pyramid4"/>
    <dgm:cxn modelId="{A1F913C3-2D0B-4EF0-9DAC-5C8E1D1E4622}" srcId="{7150444A-BE3A-4CE3-8E65-247DB6739570}" destId="{255087DB-C0D2-4668-BE87-8CB2764A2D1A}" srcOrd="3" destOrd="0" parTransId="{3A1A8A5C-110A-46CA-800A-4B64AA00B2A6}" sibTransId="{AC482CED-3785-4A18-BDD3-FF3FB5660165}"/>
    <dgm:cxn modelId="{65A89CDF-A804-4A9B-831C-6222A8746332}" srcId="{7150444A-BE3A-4CE3-8E65-247DB6739570}" destId="{0AF8DF86-641F-4391-B2BC-76DC20B37616}" srcOrd="2" destOrd="0" parTransId="{C2FF4000-4431-4BCE-8305-514DD89F3AE8}" sibTransId="{35925D69-9EF1-425A-A69A-4C621D288483}"/>
    <dgm:cxn modelId="{4BA4E3B7-AF00-4693-AC12-901FE1DF1EA3}" srcId="{7150444A-BE3A-4CE3-8E65-247DB6739570}" destId="{982A421B-5294-4685-B8EC-1E9260045EE1}" srcOrd="1" destOrd="0" parTransId="{CB90E013-5056-4191-B355-BE19E9B7EB80}" sibTransId="{290D79F3-7A35-4341-B0AF-05E6B2E26B98}"/>
    <dgm:cxn modelId="{1BFB2962-15E4-45E4-9386-F4E39500816D}" type="presOf" srcId="{A217E35F-9AB7-464E-9564-3B29F706A77F}" destId="{C0E2F360-11AC-4ACB-A880-051DD9A8BBC1}" srcOrd="0" destOrd="0" presId="urn:microsoft.com/office/officeart/2005/8/layout/pyramid4"/>
    <dgm:cxn modelId="{09397645-4527-4A1F-B5AD-6682198FCDBD}" type="presOf" srcId="{0AF8DF86-641F-4391-B2BC-76DC20B37616}" destId="{B423F377-9437-414D-870A-010F14AB890B}" srcOrd="0" destOrd="0" presId="urn:microsoft.com/office/officeart/2005/8/layout/pyramid4"/>
    <dgm:cxn modelId="{A91E8E11-45E3-49CC-9B31-9DF298A49ADB}" type="presOf" srcId="{982A421B-5294-4685-B8EC-1E9260045EE1}" destId="{733BB378-3735-4EA8-8294-59A13525C3F9}" srcOrd="0" destOrd="0" presId="urn:microsoft.com/office/officeart/2005/8/layout/pyramid4"/>
    <dgm:cxn modelId="{E4B537C6-8476-4E11-89D0-EB88EF4FADA3}" srcId="{7150444A-BE3A-4CE3-8E65-247DB6739570}" destId="{A217E35F-9AB7-464E-9564-3B29F706A77F}" srcOrd="0" destOrd="0" parTransId="{43D39C23-2FF8-4B0B-A86E-A201344E5C81}" sibTransId="{4001995C-D943-4B36-88F6-1A96E76BED6D}"/>
    <dgm:cxn modelId="{BF5991F3-BB45-4695-98E0-05385684F5D8}" type="presOf" srcId="{255087DB-C0D2-4668-BE87-8CB2764A2D1A}" destId="{1E342538-61B7-4B48-96DA-BE3F3E62D962}" srcOrd="0" destOrd="0" presId="urn:microsoft.com/office/officeart/2005/8/layout/pyramid4"/>
    <dgm:cxn modelId="{C22EFA13-A120-4C85-9E9E-E0D1F11E42B8}" type="presParOf" srcId="{13648E67-96A0-4B2F-933A-FB37A8BAA90B}" destId="{C0E2F360-11AC-4ACB-A880-051DD9A8BBC1}" srcOrd="0" destOrd="0" presId="urn:microsoft.com/office/officeart/2005/8/layout/pyramid4"/>
    <dgm:cxn modelId="{A7C6059E-9EF0-4B4F-B786-6C40EC86F4B8}" type="presParOf" srcId="{13648E67-96A0-4B2F-933A-FB37A8BAA90B}" destId="{733BB378-3735-4EA8-8294-59A13525C3F9}" srcOrd="1" destOrd="0" presId="urn:microsoft.com/office/officeart/2005/8/layout/pyramid4"/>
    <dgm:cxn modelId="{55D43B61-62DA-4486-9641-E102917356CF}" type="presParOf" srcId="{13648E67-96A0-4B2F-933A-FB37A8BAA90B}" destId="{B423F377-9437-414D-870A-010F14AB890B}" srcOrd="2" destOrd="0" presId="urn:microsoft.com/office/officeart/2005/8/layout/pyramid4"/>
    <dgm:cxn modelId="{B756A600-12A8-4FBA-ABEC-EE3266181B6C}" type="presParOf" srcId="{13648E67-96A0-4B2F-933A-FB37A8BAA90B}" destId="{1E342538-61B7-4B48-96DA-BE3F3E62D962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03ECA8-C701-4387-AFA7-06C18213B187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D95B883-A116-4117-9AFF-6CCC824B9871}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s-BO" sz="1400" dirty="0" smtClean="0"/>
            <a:t>ASPECTOS QUE DENOTAN LA ESTAFA</a:t>
          </a:r>
          <a:endParaRPr lang="es-ES" sz="1400" dirty="0"/>
        </a:p>
      </dgm:t>
    </dgm:pt>
    <dgm:pt modelId="{D0B42546-7A1E-4B52-A284-302296A4990E}" type="parTrans" cxnId="{A276AFC1-ED9A-4F2D-B6E4-0203B8223C0F}">
      <dgm:prSet/>
      <dgm:spPr/>
      <dgm:t>
        <a:bodyPr/>
        <a:lstStyle/>
        <a:p>
          <a:endParaRPr lang="es-ES"/>
        </a:p>
      </dgm:t>
    </dgm:pt>
    <dgm:pt modelId="{117343FB-97DD-4BA8-960D-D909C4B159F2}" type="sibTrans" cxnId="{A276AFC1-ED9A-4F2D-B6E4-0203B8223C0F}">
      <dgm:prSet/>
      <dgm:spPr/>
      <dgm:t>
        <a:bodyPr/>
        <a:lstStyle/>
        <a:p>
          <a:endParaRPr lang="es-ES"/>
        </a:p>
      </dgm:t>
    </dgm:pt>
    <dgm:pt modelId="{16BBFA56-9462-4045-A201-E93B4C98E1AB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l"/>
          <a:r>
            <a:rPr lang="es-BO" sz="1200" dirty="0" smtClean="0"/>
            <a:t>¿De dónde sacarían más </a:t>
          </a:r>
        </a:p>
        <a:p>
          <a:pPr algn="l"/>
          <a:r>
            <a:rPr lang="es-BO" sz="1200" dirty="0" smtClean="0"/>
            <a:t>Diamantes  cuando la red crezca demasiado?, ¿Qué diamantes transformaban? </a:t>
          </a:r>
          <a:endParaRPr lang="es-ES" sz="1200" dirty="0"/>
        </a:p>
      </dgm:t>
    </dgm:pt>
    <dgm:pt modelId="{1EDE3A97-DD11-4E7C-8037-54F452EAC5CF}" type="parTrans" cxnId="{EBA84282-3006-49CB-8C75-7A6A432DD428}">
      <dgm:prSet/>
      <dgm:spPr/>
      <dgm:t>
        <a:bodyPr/>
        <a:lstStyle/>
        <a:p>
          <a:endParaRPr lang="es-ES"/>
        </a:p>
      </dgm:t>
    </dgm:pt>
    <dgm:pt modelId="{0903C498-9B84-47CB-B51A-6CAC14AE1E36}" type="sibTrans" cxnId="{EBA84282-3006-49CB-8C75-7A6A432DD428}">
      <dgm:prSet/>
      <dgm:spPr/>
      <dgm:t>
        <a:bodyPr/>
        <a:lstStyle/>
        <a:p>
          <a:endParaRPr lang="es-ES"/>
        </a:p>
      </dgm:t>
    </dgm:pt>
    <dgm:pt modelId="{35FD823E-C767-4AF8-8225-123058DCEF57}">
      <dgm:prSet phldrT="[Texto]" custT="1"/>
      <dgm:spPr/>
      <dgm:t>
        <a:bodyPr/>
        <a:lstStyle/>
        <a:p>
          <a:r>
            <a:rPr lang="es-BO" sz="1200" dirty="0" smtClean="0"/>
            <a:t>Dirección fiscal en Hong Kong, por ser un paraíso fiscal</a:t>
          </a:r>
          <a:endParaRPr lang="es-ES" sz="1200" dirty="0"/>
        </a:p>
      </dgm:t>
    </dgm:pt>
    <dgm:pt modelId="{B02CA1E0-0764-4DF5-843B-CAF9122B4EFD}" type="parTrans" cxnId="{34189769-21AE-4F68-A2DB-FB55829E057B}">
      <dgm:prSet/>
      <dgm:spPr/>
      <dgm:t>
        <a:bodyPr/>
        <a:lstStyle/>
        <a:p>
          <a:endParaRPr lang="es-ES"/>
        </a:p>
      </dgm:t>
    </dgm:pt>
    <dgm:pt modelId="{1D20CA49-4D1F-4286-B964-0925CC332A9F}" type="sibTrans" cxnId="{34189769-21AE-4F68-A2DB-FB55829E057B}">
      <dgm:prSet/>
      <dgm:spPr/>
      <dgm:t>
        <a:bodyPr/>
        <a:lstStyle/>
        <a:p>
          <a:endParaRPr lang="es-ES"/>
        </a:p>
      </dgm:t>
    </dgm:pt>
    <dgm:pt modelId="{1720D178-B5C6-485E-85E2-28FFE65E793B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BO" sz="1200" dirty="0" smtClean="0"/>
            <a:t>Tenía un modelo de negocio piramidal, es dinero por dinero, los «diamantes» son sólo para atraer a más inversores al negocio</a:t>
          </a:r>
          <a:endParaRPr lang="es-ES" sz="1200" dirty="0"/>
        </a:p>
      </dgm:t>
    </dgm:pt>
    <dgm:pt modelId="{6891EC5A-1609-4AE5-9D4D-DC2CB0056AEF}" type="parTrans" cxnId="{B9D0BE7F-BC70-4EF2-8D7D-DC99E8D84857}">
      <dgm:prSet/>
      <dgm:spPr/>
      <dgm:t>
        <a:bodyPr/>
        <a:lstStyle/>
        <a:p>
          <a:endParaRPr lang="es-ES"/>
        </a:p>
      </dgm:t>
    </dgm:pt>
    <dgm:pt modelId="{D2BD0E48-2303-4BF0-8349-78639A86E13A}" type="sibTrans" cxnId="{B9D0BE7F-BC70-4EF2-8D7D-DC99E8D84857}">
      <dgm:prSet/>
      <dgm:spPr/>
      <dgm:t>
        <a:bodyPr/>
        <a:lstStyle/>
        <a:p>
          <a:endParaRPr lang="es-ES"/>
        </a:p>
      </dgm:t>
    </dgm:pt>
    <dgm:pt modelId="{1F6E209A-8001-4C1B-842B-763E3B88DC58}" type="pres">
      <dgm:prSet presAssocID="{F903ECA8-C701-4387-AFA7-06C18213B187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F825C34-1A2B-40B3-8AE8-8F2D13BA9103}" type="pres">
      <dgm:prSet presAssocID="{F903ECA8-C701-4387-AFA7-06C18213B187}" presName="triangle1" presStyleLbl="node1" presStyleIdx="0" presStyleCnt="4" custScaleX="16452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9AB339-9A60-4ADE-8331-E44F7E47503B}" type="pres">
      <dgm:prSet presAssocID="{F903ECA8-C701-4387-AFA7-06C18213B187}" presName="triangle2" presStyleLbl="node1" presStyleIdx="1" presStyleCnt="4" custScaleX="226826" custLinFactNeighborX="-2890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1AC669E-1193-46CB-93B7-3E9A13C89041}" type="pres">
      <dgm:prSet presAssocID="{F903ECA8-C701-4387-AFA7-06C18213B187}" presName="triangle3" presStyleLbl="node1" presStyleIdx="2" presStyleCnt="4" custScaleX="16459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E498406-58FE-4E45-9CBB-FBD9D6B960F0}" type="pres">
      <dgm:prSet presAssocID="{F903ECA8-C701-4387-AFA7-06C18213B187}" presName="triangle4" presStyleLbl="node1" presStyleIdx="3" presStyleCnt="4" custScaleX="213359" custLinFactNeighborX="34452" custLinFactNeighborY="-39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BA84282-3006-49CB-8C75-7A6A432DD428}" srcId="{F903ECA8-C701-4387-AFA7-06C18213B187}" destId="{16BBFA56-9462-4045-A201-E93B4C98E1AB}" srcOrd="1" destOrd="0" parTransId="{1EDE3A97-DD11-4E7C-8037-54F452EAC5CF}" sibTransId="{0903C498-9B84-47CB-B51A-6CAC14AE1E36}"/>
    <dgm:cxn modelId="{53675BA6-8565-4320-8199-AC337CE55B63}" type="presOf" srcId="{35FD823E-C767-4AF8-8225-123058DCEF57}" destId="{01AC669E-1193-46CB-93B7-3E9A13C89041}" srcOrd="0" destOrd="0" presId="urn:microsoft.com/office/officeart/2005/8/layout/pyramid4"/>
    <dgm:cxn modelId="{4092FEAB-BD0D-40E0-9F3C-F6191C7693ED}" type="presOf" srcId="{16BBFA56-9462-4045-A201-E93B4C98E1AB}" destId="{5F9AB339-9A60-4ADE-8331-E44F7E47503B}" srcOrd="0" destOrd="0" presId="urn:microsoft.com/office/officeart/2005/8/layout/pyramid4"/>
    <dgm:cxn modelId="{34189769-21AE-4F68-A2DB-FB55829E057B}" srcId="{F903ECA8-C701-4387-AFA7-06C18213B187}" destId="{35FD823E-C767-4AF8-8225-123058DCEF57}" srcOrd="2" destOrd="0" parTransId="{B02CA1E0-0764-4DF5-843B-CAF9122B4EFD}" sibTransId="{1D20CA49-4D1F-4286-B964-0925CC332A9F}"/>
    <dgm:cxn modelId="{EA5A0A3F-0524-4D28-9C95-AE6D75EB94FB}" type="presOf" srcId="{AD95B883-A116-4117-9AFF-6CCC824B9871}" destId="{9F825C34-1A2B-40B3-8AE8-8F2D13BA9103}" srcOrd="0" destOrd="0" presId="urn:microsoft.com/office/officeart/2005/8/layout/pyramid4"/>
    <dgm:cxn modelId="{B9D0BE7F-BC70-4EF2-8D7D-DC99E8D84857}" srcId="{F903ECA8-C701-4387-AFA7-06C18213B187}" destId="{1720D178-B5C6-485E-85E2-28FFE65E793B}" srcOrd="3" destOrd="0" parTransId="{6891EC5A-1609-4AE5-9D4D-DC2CB0056AEF}" sibTransId="{D2BD0E48-2303-4BF0-8349-78639A86E13A}"/>
    <dgm:cxn modelId="{228662E0-F246-4535-90AE-DC32258C1576}" type="presOf" srcId="{1720D178-B5C6-485E-85E2-28FFE65E793B}" destId="{9E498406-58FE-4E45-9CBB-FBD9D6B960F0}" srcOrd="0" destOrd="0" presId="urn:microsoft.com/office/officeart/2005/8/layout/pyramid4"/>
    <dgm:cxn modelId="{92400D99-C129-40FC-838F-E85B5C9EDC61}" type="presOf" srcId="{F903ECA8-C701-4387-AFA7-06C18213B187}" destId="{1F6E209A-8001-4C1B-842B-763E3B88DC58}" srcOrd="0" destOrd="0" presId="urn:microsoft.com/office/officeart/2005/8/layout/pyramid4"/>
    <dgm:cxn modelId="{A276AFC1-ED9A-4F2D-B6E4-0203B8223C0F}" srcId="{F903ECA8-C701-4387-AFA7-06C18213B187}" destId="{AD95B883-A116-4117-9AFF-6CCC824B9871}" srcOrd="0" destOrd="0" parTransId="{D0B42546-7A1E-4B52-A284-302296A4990E}" sibTransId="{117343FB-97DD-4BA8-960D-D909C4B159F2}"/>
    <dgm:cxn modelId="{224A5FA9-D994-4D6F-90DB-73DD4C09F66B}" type="presParOf" srcId="{1F6E209A-8001-4C1B-842B-763E3B88DC58}" destId="{9F825C34-1A2B-40B3-8AE8-8F2D13BA9103}" srcOrd="0" destOrd="0" presId="urn:microsoft.com/office/officeart/2005/8/layout/pyramid4"/>
    <dgm:cxn modelId="{A21BCBD4-2562-4A7C-9149-8055270E31BA}" type="presParOf" srcId="{1F6E209A-8001-4C1B-842B-763E3B88DC58}" destId="{5F9AB339-9A60-4ADE-8331-E44F7E47503B}" srcOrd="1" destOrd="0" presId="urn:microsoft.com/office/officeart/2005/8/layout/pyramid4"/>
    <dgm:cxn modelId="{DAADB8FE-C416-4D0C-854D-0AE8A318963C}" type="presParOf" srcId="{1F6E209A-8001-4C1B-842B-763E3B88DC58}" destId="{01AC669E-1193-46CB-93B7-3E9A13C89041}" srcOrd="2" destOrd="0" presId="urn:microsoft.com/office/officeart/2005/8/layout/pyramid4"/>
    <dgm:cxn modelId="{016193F6-92B7-48E6-BB88-B0D3BFAB198B}" type="presParOf" srcId="{1F6E209A-8001-4C1B-842B-763E3B88DC58}" destId="{9E498406-58FE-4E45-9CBB-FBD9D6B960F0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2E82C9-D7F1-474D-9CC2-76FF2C45B0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C8EE966-3196-4EB0-BEF5-06167D8AA83D}">
      <dgm:prSet phldrT="[Texto]"/>
      <dgm:spPr>
        <a:solidFill>
          <a:schemeClr val="bg1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dirty="0" smtClean="0"/>
            <a:t>PERFIL DEL ESTAFADOR: </a:t>
          </a:r>
          <a:endParaRPr lang="es-ES" dirty="0"/>
        </a:p>
      </dgm:t>
    </dgm:pt>
    <dgm:pt modelId="{286E67A0-71DF-4311-986C-51D7A5A07D3A}" type="parTrans" cxnId="{BCEC949D-3108-454E-A521-37B754C5CF4A}">
      <dgm:prSet/>
      <dgm:spPr/>
      <dgm:t>
        <a:bodyPr/>
        <a:lstStyle/>
        <a:p>
          <a:endParaRPr lang="es-ES"/>
        </a:p>
      </dgm:t>
    </dgm:pt>
    <dgm:pt modelId="{B062557F-0E71-4567-AB04-E456DA768CF7}" type="sibTrans" cxnId="{BCEC949D-3108-454E-A521-37B754C5CF4A}">
      <dgm:prSet/>
      <dgm:spPr/>
      <dgm:t>
        <a:bodyPr/>
        <a:lstStyle/>
        <a:p>
          <a:endParaRPr lang="es-ES"/>
        </a:p>
      </dgm:t>
    </dgm:pt>
    <dgm:pt modelId="{5EC8CA7B-59AB-4401-9EC5-9958FDCC01DE}">
      <dgm:prSet phldrT="[Texto]"/>
      <dgm:spPr>
        <a:solidFill>
          <a:schemeClr val="bg2">
            <a:alpha val="50000"/>
          </a:schemeClr>
        </a:solidFill>
      </dgm:spPr>
      <dgm:t>
        <a:bodyPr/>
        <a:lstStyle/>
        <a:p>
          <a:r>
            <a:rPr lang="es-ES" dirty="0" smtClean="0"/>
            <a:t>Crea empresas de papel </a:t>
          </a:r>
          <a:endParaRPr lang="es-ES" dirty="0"/>
        </a:p>
      </dgm:t>
    </dgm:pt>
    <dgm:pt modelId="{C177AFFC-8410-455A-B81C-2A8127213830}" type="parTrans" cxnId="{64D9D9CB-6743-49B1-91E0-6CCDD50FC07B}">
      <dgm:prSet/>
      <dgm:spPr/>
      <dgm:t>
        <a:bodyPr/>
        <a:lstStyle/>
        <a:p>
          <a:endParaRPr lang="es-ES"/>
        </a:p>
      </dgm:t>
    </dgm:pt>
    <dgm:pt modelId="{A30A30FA-F4D2-473B-85AD-6934537FDC05}" type="sibTrans" cxnId="{64D9D9CB-6743-49B1-91E0-6CCDD50FC07B}">
      <dgm:prSet/>
      <dgm:spPr/>
      <dgm:t>
        <a:bodyPr/>
        <a:lstStyle/>
        <a:p>
          <a:endParaRPr lang="es-ES"/>
        </a:p>
      </dgm:t>
    </dgm:pt>
    <dgm:pt modelId="{83400DB3-9AEB-44BD-B12A-49B2167D28B8}">
      <dgm:prSet phldrT="[Texto]"/>
      <dgm:spPr>
        <a:solidFill>
          <a:srgbClr val="FFFF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BO" b="1" dirty="0" smtClean="0">
              <a:solidFill>
                <a:schemeClr val="tx1"/>
              </a:solidFill>
            </a:rPr>
            <a:t>PERFIL DE MOTIVACIONES DE LOS DEPOSITANTES:</a:t>
          </a:r>
          <a:endParaRPr lang="es-ES" dirty="0">
            <a:solidFill>
              <a:schemeClr val="tx1"/>
            </a:solidFill>
          </a:endParaRPr>
        </a:p>
      </dgm:t>
    </dgm:pt>
    <dgm:pt modelId="{216E6609-C514-415B-A1CE-74B1270A6C3A}" type="parTrans" cxnId="{C5A0D4E5-F6D2-4FB9-9F61-9812AA5AFB11}">
      <dgm:prSet/>
      <dgm:spPr/>
      <dgm:t>
        <a:bodyPr/>
        <a:lstStyle/>
        <a:p>
          <a:endParaRPr lang="es-ES"/>
        </a:p>
      </dgm:t>
    </dgm:pt>
    <dgm:pt modelId="{27B24EB2-B39A-4558-817E-6F0D9BEA326E}" type="sibTrans" cxnId="{C5A0D4E5-F6D2-4FB9-9F61-9812AA5AFB11}">
      <dgm:prSet/>
      <dgm:spPr/>
      <dgm:t>
        <a:bodyPr/>
        <a:lstStyle/>
        <a:p>
          <a:endParaRPr lang="es-ES"/>
        </a:p>
      </dgm:t>
    </dgm:pt>
    <dgm:pt modelId="{B777F3C0-FC85-4441-8786-BFB30FA7979B}">
      <dgm:prSet phldrT="[Texto]"/>
      <dgm:spPr>
        <a:solidFill>
          <a:srgbClr val="ECF5BF"/>
        </a:solidFill>
      </dgm:spPr>
      <dgm:t>
        <a:bodyPr/>
        <a:lstStyle/>
        <a:p>
          <a:r>
            <a:rPr lang="es-BO" dirty="0" smtClean="0"/>
            <a:t>Falta de conocimiento de las condiciones que deben cumplir las empresas legales</a:t>
          </a:r>
          <a:endParaRPr lang="es-ES" dirty="0"/>
        </a:p>
      </dgm:t>
    </dgm:pt>
    <dgm:pt modelId="{8AE3B5CA-F854-437B-8709-406A6A9677AE}" type="parTrans" cxnId="{19A7198C-9F36-4BF8-86AB-D22738A8C343}">
      <dgm:prSet/>
      <dgm:spPr/>
      <dgm:t>
        <a:bodyPr/>
        <a:lstStyle/>
        <a:p>
          <a:endParaRPr lang="es-ES"/>
        </a:p>
      </dgm:t>
    </dgm:pt>
    <dgm:pt modelId="{48879FF6-52A5-41BB-98F8-E61A78FA8930}" type="sibTrans" cxnId="{19A7198C-9F36-4BF8-86AB-D22738A8C343}">
      <dgm:prSet/>
      <dgm:spPr/>
      <dgm:t>
        <a:bodyPr/>
        <a:lstStyle/>
        <a:p>
          <a:endParaRPr lang="es-ES"/>
        </a:p>
      </dgm:t>
    </dgm:pt>
    <dgm:pt modelId="{5DB2E5DF-A955-46E8-882E-B46DBF6ED6A1}">
      <dgm:prSet/>
      <dgm:spPr>
        <a:solidFill>
          <a:schemeClr val="bg2">
            <a:alpha val="50000"/>
          </a:schemeClr>
        </a:solidFill>
      </dgm:spPr>
      <dgm:t>
        <a:bodyPr/>
        <a:lstStyle/>
        <a:p>
          <a:r>
            <a:rPr lang="es-ES" dirty="0" smtClean="0"/>
            <a:t>No regulariza actividades</a:t>
          </a:r>
          <a:endParaRPr lang="es-ES" dirty="0"/>
        </a:p>
      </dgm:t>
    </dgm:pt>
    <dgm:pt modelId="{A573DA44-49A0-4DD6-97DD-82CFC6F98B5B}" type="parTrans" cxnId="{8F06D3DE-0F2E-4524-B198-D2C4C22F4636}">
      <dgm:prSet/>
      <dgm:spPr/>
      <dgm:t>
        <a:bodyPr/>
        <a:lstStyle/>
        <a:p>
          <a:endParaRPr lang="es-ES"/>
        </a:p>
      </dgm:t>
    </dgm:pt>
    <dgm:pt modelId="{2AC05FA7-0647-4D3D-890F-D58C7B925E81}" type="sibTrans" cxnId="{8F06D3DE-0F2E-4524-B198-D2C4C22F4636}">
      <dgm:prSet/>
      <dgm:spPr/>
      <dgm:t>
        <a:bodyPr/>
        <a:lstStyle/>
        <a:p>
          <a:endParaRPr lang="es-ES"/>
        </a:p>
      </dgm:t>
    </dgm:pt>
    <dgm:pt modelId="{2B5F0746-7EA1-4A7A-B049-661E4A387DC5}">
      <dgm:prSet/>
      <dgm:spPr>
        <a:solidFill>
          <a:schemeClr val="bg2">
            <a:alpha val="50000"/>
          </a:schemeClr>
        </a:solidFill>
      </dgm:spPr>
      <dgm:t>
        <a:bodyPr/>
        <a:lstStyle/>
        <a:p>
          <a:r>
            <a:rPr lang="es-ES" dirty="0" smtClean="0"/>
            <a:t>No paga impuestos</a:t>
          </a:r>
          <a:endParaRPr lang="es-ES" dirty="0"/>
        </a:p>
      </dgm:t>
    </dgm:pt>
    <dgm:pt modelId="{CA34C7E4-02F9-48C5-A9E7-7C1472BF8E11}" type="parTrans" cxnId="{D25A8F85-9DF7-4467-9D17-CDD728D52582}">
      <dgm:prSet/>
      <dgm:spPr/>
      <dgm:t>
        <a:bodyPr/>
        <a:lstStyle/>
        <a:p>
          <a:endParaRPr lang="es-ES"/>
        </a:p>
      </dgm:t>
    </dgm:pt>
    <dgm:pt modelId="{4AD652F0-7EAC-420D-99AE-06FA0F2A81CF}" type="sibTrans" cxnId="{D25A8F85-9DF7-4467-9D17-CDD728D52582}">
      <dgm:prSet/>
      <dgm:spPr/>
      <dgm:t>
        <a:bodyPr/>
        <a:lstStyle/>
        <a:p>
          <a:endParaRPr lang="es-ES"/>
        </a:p>
      </dgm:t>
    </dgm:pt>
    <dgm:pt modelId="{97FA0CE5-CD5D-4D95-9306-4EF3A56656B9}">
      <dgm:prSet/>
      <dgm:spPr>
        <a:solidFill>
          <a:schemeClr val="bg2">
            <a:alpha val="50000"/>
          </a:schemeClr>
        </a:solidFill>
      </dgm:spPr>
      <dgm:t>
        <a:bodyPr/>
        <a:lstStyle/>
        <a:p>
          <a:r>
            <a:rPr lang="es-ES" dirty="0" smtClean="0"/>
            <a:t>No paga seguridad social</a:t>
          </a:r>
          <a:endParaRPr lang="es-ES" dirty="0"/>
        </a:p>
      </dgm:t>
    </dgm:pt>
    <dgm:pt modelId="{EBE8FE51-74FB-4D03-A196-9348B8C818C0}" type="parTrans" cxnId="{3A01C7F8-B382-4EA3-98EF-7DE924CA4B64}">
      <dgm:prSet/>
      <dgm:spPr/>
      <dgm:t>
        <a:bodyPr/>
        <a:lstStyle/>
        <a:p>
          <a:endParaRPr lang="es-ES"/>
        </a:p>
      </dgm:t>
    </dgm:pt>
    <dgm:pt modelId="{B8D6D1EF-7A83-499C-B837-6E1F608324B5}" type="sibTrans" cxnId="{3A01C7F8-B382-4EA3-98EF-7DE924CA4B64}">
      <dgm:prSet/>
      <dgm:spPr/>
      <dgm:t>
        <a:bodyPr/>
        <a:lstStyle/>
        <a:p>
          <a:endParaRPr lang="es-ES"/>
        </a:p>
      </dgm:t>
    </dgm:pt>
    <dgm:pt modelId="{32FC50BE-F903-4DB6-BC87-D119F9CC7F2D}">
      <dgm:prSet/>
      <dgm:spPr>
        <a:solidFill>
          <a:schemeClr val="bg2">
            <a:alpha val="50000"/>
          </a:schemeClr>
        </a:solidFill>
      </dgm:spPr>
      <dgm:t>
        <a:bodyPr/>
        <a:lstStyle/>
        <a:p>
          <a:r>
            <a:rPr lang="es-BO" dirty="0" smtClean="0"/>
            <a:t>Cuando la pirámide colapsa desaparece</a:t>
          </a:r>
          <a:endParaRPr lang="es-ES" dirty="0"/>
        </a:p>
      </dgm:t>
    </dgm:pt>
    <dgm:pt modelId="{189C74E9-B6BF-4B12-A8E3-D6B4B1967814}" type="parTrans" cxnId="{E0205DD0-CC57-44B6-8329-879EB7FCC67E}">
      <dgm:prSet/>
      <dgm:spPr/>
      <dgm:t>
        <a:bodyPr/>
        <a:lstStyle/>
        <a:p>
          <a:endParaRPr lang="es-ES"/>
        </a:p>
      </dgm:t>
    </dgm:pt>
    <dgm:pt modelId="{F228788A-D667-4053-937A-7DDE395962BC}" type="sibTrans" cxnId="{E0205DD0-CC57-44B6-8329-879EB7FCC67E}">
      <dgm:prSet/>
      <dgm:spPr/>
      <dgm:t>
        <a:bodyPr/>
        <a:lstStyle/>
        <a:p>
          <a:endParaRPr lang="es-ES"/>
        </a:p>
      </dgm:t>
    </dgm:pt>
    <dgm:pt modelId="{AA92A282-B358-42A5-AF07-447BD1D6F7E7}">
      <dgm:prSet phldrT="[Texto]"/>
      <dgm:spPr>
        <a:solidFill>
          <a:srgbClr val="ECF5BF"/>
        </a:solidFill>
      </dgm:spPr>
      <dgm:t>
        <a:bodyPr/>
        <a:lstStyle/>
        <a:p>
          <a:r>
            <a:rPr lang="es-BO" dirty="0" smtClean="0"/>
            <a:t>Ilusión de mejorar el nivel de vida, por medio de un pase “casi mágico”</a:t>
          </a:r>
          <a:endParaRPr lang="es-ES" dirty="0"/>
        </a:p>
      </dgm:t>
    </dgm:pt>
    <dgm:pt modelId="{6244FF11-C818-4E9E-BA00-DBFC4E3C09BF}" type="parTrans" cxnId="{9616FB8A-A86A-4B72-BCD3-CD26CC4629C9}">
      <dgm:prSet/>
      <dgm:spPr/>
      <dgm:t>
        <a:bodyPr/>
        <a:lstStyle/>
        <a:p>
          <a:endParaRPr lang="es-ES"/>
        </a:p>
      </dgm:t>
    </dgm:pt>
    <dgm:pt modelId="{7F4C635A-3016-47D3-97C2-5267E9A7140A}" type="sibTrans" cxnId="{9616FB8A-A86A-4B72-BCD3-CD26CC4629C9}">
      <dgm:prSet/>
      <dgm:spPr/>
      <dgm:t>
        <a:bodyPr/>
        <a:lstStyle/>
        <a:p>
          <a:endParaRPr lang="es-ES"/>
        </a:p>
      </dgm:t>
    </dgm:pt>
    <dgm:pt modelId="{84561AF6-F11D-433F-A398-651F6EB6BB51}" type="pres">
      <dgm:prSet presAssocID="{C12E82C9-D7F1-474D-9CC2-76FF2C45B0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4B1E1E6-6647-41CC-8928-257FF8FEE198}" type="pres">
      <dgm:prSet presAssocID="{FC8EE966-3196-4EB0-BEF5-06167D8AA83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F047AC-8155-4086-B260-BE44021468D7}" type="pres">
      <dgm:prSet presAssocID="{FC8EE966-3196-4EB0-BEF5-06167D8AA83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AF142F-2FAA-4CAB-A148-51930E6ECB5A}" type="pres">
      <dgm:prSet presAssocID="{83400DB3-9AEB-44BD-B12A-49B2167D28B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FBF3A8-B8E9-4A14-89A8-A7AD3374AE11}" type="pres">
      <dgm:prSet presAssocID="{83400DB3-9AEB-44BD-B12A-49B2167D28B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15A2D77-2408-46D7-BAC1-6F33C6064E01}" type="presOf" srcId="{C12E82C9-D7F1-474D-9CC2-76FF2C45B0B3}" destId="{84561AF6-F11D-433F-A398-651F6EB6BB51}" srcOrd="0" destOrd="0" presId="urn:microsoft.com/office/officeart/2005/8/layout/vList2"/>
    <dgm:cxn modelId="{F124225D-F7F2-46F6-809A-2B719DDAE99C}" type="presOf" srcId="{97FA0CE5-CD5D-4D95-9306-4EF3A56656B9}" destId="{8EF047AC-8155-4086-B260-BE44021468D7}" srcOrd="0" destOrd="3" presId="urn:microsoft.com/office/officeart/2005/8/layout/vList2"/>
    <dgm:cxn modelId="{A8C098C4-F3C3-41F3-9486-E535C53854D0}" type="presOf" srcId="{32FC50BE-F903-4DB6-BC87-D119F9CC7F2D}" destId="{8EF047AC-8155-4086-B260-BE44021468D7}" srcOrd="0" destOrd="4" presId="urn:microsoft.com/office/officeart/2005/8/layout/vList2"/>
    <dgm:cxn modelId="{50738973-16F5-4892-B51A-B83A53B07F42}" type="presOf" srcId="{5EC8CA7B-59AB-4401-9EC5-9958FDCC01DE}" destId="{8EF047AC-8155-4086-B260-BE44021468D7}" srcOrd="0" destOrd="0" presId="urn:microsoft.com/office/officeart/2005/8/layout/vList2"/>
    <dgm:cxn modelId="{9D743C10-FC88-48FA-B00C-15C4EFE7A694}" type="presOf" srcId="{2B5F0746-7EA1-4A7A-B049-661E4A387DC5}" destId="{8EF047AC-8155-4086-B260-BE44021468D7}" srcOrd="0" destOrd="2" presId="urn:microsoft.com/office/officeart/2005/8/layout/vList2"/>
    <dgm:cxn modelId="{64D9D9CB-6743-49B1-91E0-6CCDD50FC07B}" srcId="{FC8EE966-3196-4EB0-BEF5-06167D8AA83D}" destId="{5EC8CA7B-59AB-4401-9EC5-9958FDCC01DE}" srcOrd="0" destOrd="0" parTransId="{C177AFFC-8410-455A-B81C-2A8127213830}" sibTransId="{A30A30FA-F4D2-473B-85AD-6934537FDC05}"/>
    <dgm:cxn modelId="{8F06D3DE-0F2E-4524-B198-D2C4C22F4636}" srcId="{FC8EE966-3196-4EB0-BEF5-06167D8AA83D}" destId="{5DB2E5DF-A955-46E8-882E-B46DBF6ED6A1}" srcOrd="1" destOrd="0" parTransId="{A573DA44-49A0-4DD6-97DD-82CFC6F98B5B}" sibTransId="{2AC05FA7-0647-4D3D-890F-D58C7B925E81}"/>
    <dgm:cxn modelId="{6EB7D84E-D116-48BA-A44F-A7F6CFEE0A29}" type="presOf" srcId="{B777F3C0-FC85-4441-8786-BFB30FA7979B}" destId="{8EFBF3A8-B8E9-4A14-89A8-A7AD3374AE11}" srcOrd="0" destOrd="0" presId="urn:microsoft.com/office/officeart/2005/8/layout/vList2"/>
    <dgm:cxn modelId="{87E32965-1A7C-41F4-A2C3-6023CDE0E3E2}" type="presOf" srcId="{FC8EE966-3196-4EB0-BEF5-06167D8AA83D}" destId="{14B1E1E6-6647-41CC-8928-257FF8FEE198}" srcOrd="0" destOrd="0" presId="urn:microsoft.com/office/officeart/2005/8/layout/vList2"/>
    <dgm:cxn modelId="{39A838AE-6D47-4B20-9867-99215B8AEAAE}" type="presOf" srcId="{AA92A282-B358-42A5-AF07-447BD1D6F7E7}" destId="{8EFBF3A8-B8E9-4A14-89A8-A7AD3374AE11}" srcOrd="0" destOrd="1" presId="urn:microsoft.com/office/officeart/2005/8/layout/vList2"/>
    <dgm:cxn modelId="{25ABA8BA-B6AA-4520-9781-B2AA0C59D155}" type="presOf" srcId="{5DB2E5DF-A955-46E8-882E-B46DBF6ED6A1}" destId="{8EF047AC-8155-4086-B260-BE44021468D7}" srcOrd="0" destOrd="1" presId="urn:microsoft.com/office/officeart/2005/8/layout/vList2"/>
    <dgm:cxn modelId="{F17DDC57-3A3E-476F-AAF6-87DD9FB086B0}" type="presOf" srcId="{83400DB3-9AEB-44BD-B12A-49B2167D28B8}" destId="{0FAF142F-2FAA-4CAB-A148-51930E6ECB5A}" srcOrd="0" destOrd="0" presId="urn:microsoft.com/office/officeart/2005/8/layout/vList2"/>
    <dgm:cxn modelId="{9616FB8A-A86A-4B72-BCD3-CD26CC4629C9}" srcId="{83400DB3-9AEB-44BD-B12A-49B2167D28B8}" destId="{AA92A282-B358-42A5-AF07-447BD1D6F7E7}" srcOrd="1" destOrd="0" parTransId="{6244FF11-C818-4E9E-BA00-DBFC4E3C09BF}" sibTransId="{7F4C635A-3016-47D3-97C2-5267E9A7140A}"/>
    <dgm:cxn modelId="{C5A0D4E5-F6D2-4FB9-9F61-9812AA5AFB11}" srcId="{C12E82C9-D7F1-474D-9CC2-76FF2C45B0B3}" destId="{83400DB3-9AEB-44BD-B12A-49B2167D28B8}" srcOrd="1" destOrd="0" parTransId="{216E6609-C514-415B-A1CE-74B1270A6C3A}" sibTransId="{27B24EB2-B39A-4558-817E-6F0D9BEA326E}"/>
    <dgm:cxn modelId="{BCEC949D-3108-454E-A521-37B754C5CF4A}" srcId="{C12E82C9-D7F1-474D-9CC2-76FF2C45B0B3}" destId="{FC8EE966-3196-4EB0-BEF5-06167D8AA83D}" srcOrd="0" destOrd="0" parTransId="{286E67A0-71DF-4311-986C-51D7A5A07D3A}" sibTransId="{B062557F-0E71-4567-AB04-E456DA768CF7}"/>
    <dgm:cxn modelId="{D25A8F85-9DF7-4467-9D17-CDD728D52582}" srcId="{FC8EE966-3196-4EB0-BEF5-06167D8AA83D}" destId="{2B5F0746-7EA1-4A7A-B049-661E4A387DC5}" srcOrd="2" destOrd="0" parTransId="{CA34C7E4-02F9-48C5-A9E7-7C1472BF8E11}" sibTransId="{4AD652F0-7EAC-420D-99AE-06FA0F2A81CF}"/>
    <dgm:cxn modelId="{3A01C7F8-B382-4EA3-98EF-7DE924CA4B64}" srcId="{FC8EE966-3196-4EB0-BEF5-06167D8AA83D}" destId="{97FA0CE5-CD5D-4D95-9306-4EF3A56656B9}" srcOrd="3" destOrd="0" parTransId="{EBE8FE51-74FB-4D03-A196-9348B8C818C0}" sibTransId="{B8D6D1EF-7A83-499C-B837-6E1F608324B5}"/>
    <dgm:cxn modelId="{E0205DD0-CC57-44B6-8329-879EB7FCC67E}" srcId="{FC8EE966-3196-4EB0-BEF5-06167D8AA83D}" destId="{32FC50BE-F903-4DB6-BC87-D119F9CC7F2D}" srcOrd="4" destOrd="0" parTransId="{189C74E9-B6BF-4B12-A8E3-D6B4B1967814}" sibTransId="{F228788A-D667-4053-937A-7DDE395962BC}"/>
    <dgm:cxn modelId="{19A7198C-9F36-4BF8-86AB-D22738A8C343}" srcId="{83400DB3-9AEB-44BD-B12A-49B2167D28B8}" destId="{B777F3C0-FC85-4441-8786-BFB30FA7979B}" srcOrd="0" destOrd="0" parTransId="{8AE3B5CA-F854-437B-8709-406A6A9677AE}" sibTransId="{48879FF6-52A5-41BB-98F8-E61A78FA8930}"/>
    <dgm:cxn modelId="{D757CE9B-7C03-42FF-9156-ECB64C9CD276}" type="presParOf" srcId="{84561AF6-F11D-433F-A398-651F6EB6BB51}" destId="{14B1E1E6-6647-41CC-8928-257FF8FEE198}" srcOrd="0" destOrd="0" presId="urn:microsoft.com/office/officeart/2005/8/layout/vList2"/>
    <dgm:cxn modelId="{9D507148-1961-460F-8EA4-283CDD209B34}" type="presParOf" srcId="{84561AF6-F11D-433F-A398-651F6EB6BB51}" destId="{8EF047AC-8155-4086-B260-BE44021468D7}" srcOrd="1" destOrd="0" presId="urn:microsoft.com/office/officeart/2005/8/layout/vList2"/>
    <dgm:cxn modelId="{2FDE9503-AF8A-4968-ADB4-2248A514E97D}" type="presParOf" srcId="{84561AF6-F11D-433F-A398-651F6EB6BB51}" destId="{0FAF142F-2FAA-4CAB-A148-51930E6ECB5A}" srcOrd="2" destOrd="0" presId="urn:microsoft.com/office/officeart/2005/8/layout/vList2"/>
    <dgm:cxn modelId="{B5253B15-F4AD-41DF-B039-4E558B028E00}" type="presParOf" srcId="{84561AF6-F11D-433F-A398-651F6EB6BB51}" destId="{8EFBF3A8-B8E9-4A14-89A8-A7AD3374AE1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F9E1AC-90D1-4A77-9050-3D9FA42E5C10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00404DE-7400-47E3-A3D1-8C934288293C}">
      <dgm:prSet phldrT="[Texto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dirty="0" smtClean="0"/>
            <a:t>BITCOIN</a:t>
          </a:r>
          <a:endParaRPr lang="es-ES" dirty="0"/>
        </a:p>
      </dgm:t>
    </dgm:pt>
    <dgm:pt modelId="{2F4C7C67-B31F-4623-9340-4EE1AC491C5E}" type="parTrans" cxnId="{90AAC2A0-2C85-4384-918E-4503EC18DECA}">
      <dgm:prSet/>
      <dgm:spPr/>
      <dgm:t>
        <a:bodyPr/>
        <a:lstStyle/>
        <a:p>
          <a:endParaRPr lang="es-ES"/>
        </a:p>
      </dgm:t>
    </dgm:pt>
    <dgm:pt modelId="{588B5FAD-4CA4-4B0F-9B69-3F4B3BF39644}" type="sibTrans" cxnId="{90AAC2A0-2C85-4384-918E-4503EC18DECA}">
      <dgm:prSet/>
      <dgm:spPr/>
      <dgm:t>
        <a:bodyPr/>
        <a:lstStyle/>
        <a:p>
          <a:endParaRPr lang="es-ES"/>
        </a:p>
      </dgm:t>
    </dgm:pt>
    <dgm:pt modelId="{A67DB765-7731-490F-B491-B60D918CFC6E}">
      <dgm:prSet phldrT="[Texto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s-BO" sz="2000" dirty="0" smtClean="0"/>
            <a:t>Es una moneda virtual e intangible, pero puede utilizarse como medio de pago</a:t>
          </a:r>
          <a:endParaRPr lang="es-ES" sz="2000" dirty="0"/>
        </a:p>
      </dgm:t>
    </dgm:pt>
    <dgm:pt modelId="{C2BF26CF-05CE-4321-8223-5B060688F98B}" type="parTrans" cxnId="{D11928A3-D230-4112-98B4-6F1BFC1AB013}">
      <dgm:prSet/>
      <dgm:spPr/>
      <dgm:t>
        <a:bodyPr/>
        <a:lstStyle/>
        <a:p>
          <a:endParaRPr lang="es-ES"/>
        </a:p>
      </dgm:t>
    </dgm:pt>
    <dgm:pt modelId="{DE11EE29-7A6D-49B1-B2FE-8AA8624DDFAC}" type="sibTrans" cxnId="{D11928A3-D230-4112-98B4-6F1BFC1AB013}">
      <dgm:prSet/>
      <dgm:spPr/>
      <dgm:t>
        <a:bodyPr/>
        <a:lstStyle/>
        <a:p>
          <a:endParaRPr lang="es-ES"/>
        </a:p>
      </dgm:t>
    </dgm:pt>
    <dgm:pt modelId="{D3D6D313-71D0-42BD-8769-BE4F3CA3FF0C}">
      <dgm:prSet phldrT="[Texto]" custT="1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es-BO" sz="2400" dirty="0" smtClean="0">
              <a:solidFill>
                <a:srgbClr val="000000"/>
              </a:solidFill>
              <a:latin typeface="+mj-lt"/>
            </a:rPr>
            <a:t>El valor se basa en la oferta y la demanda. </a:t>
          </a:r>
          <a:endParaRPr lang="es-ES" sz="2400" dirty="0">
            <a:latin typeface="+mj-lt"/>
          </a:endParaRPr>
        </a:p>
      </dgm:t>
    </dgm:pt>
    <dgm:pt modelId="{D3BE8603-437A-40AA-B7B9-9F9F596343DB}" type="parTrans" cxnId="{FD900B27-7ACC-4A12-87CF-EF5A0869F975}">
      <dgm:prSet/>
      <dgm:spPr/>
      <dgm:t>
        <a:bodyPr/>
        <a:lstStyle/>
        <a:p>
          <a:endParaRPr lang="es-ES"/>
        </a:p>
      </dgm:t>
    </dgm:pt>
    <dgm:pt modelId="{B2E8267C-F0F7-4689-B6CA-8A34A653DBF9}" type="sibTrans" cxnId="{FD900B27-7ACC-4A12-87CF-EF5A0869F975}">
      <dgm:prSet/>
      <dgm:spPr/>
      <dgm:t>
        <a:bodyPr/>
        <a:lstStyle/>
        <a:p>
          <a:endParaRPr lang="es-ES"/>
        </a:p>
      </dgm:t>
    </dgm:pt>
    <dgm:pt modelId="{9A892B6C-930F-4321-8F2C-3363F92CC67B}">
      <dgm:prSet phldrT="[Texto]" custT="1"/>
      <dgm:spPr>
        <a:solidFill>
          <a:schemeClr val="accent5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s-BO" sz="1800" dirty="0" smtClean="0"/>
            <a:t>Es uno de los medios de pago preferido para compraventa de droga o el blanqueo de capitales</a:t>
          </a:r>
          <a:endParaRPr lang="es-ES" sz="1800" dirty="0"/>
        </a:p>
      </dgm:t>
    </dgm:pt>
    <dgm:pt modelId="{96673E9E-C138-4722-A3CB-05BF6BD55D61}" type="parTrans" cxnId="{70664AA0-DD51-4F26-9449-C134A770DD77}">
      <dgm:prSet/>
      <dgm:spPr/>
      <dgm:t>
        <a:bodyPr/>
        <a:lstStyle/>
        <a:p>
          <a:endParaRPr lang="es-ES"/>
        </a:p>
      </dgm:t>
    </dgm:pt>
    <dgm:pt modelId="{9B1D0D65-0DDD-4C5E-96BD-05BB7AC81A22}" type="sibTrans" cxnId="{70664AA0-DD51-4F26-9449-C134A770DD77}">
      <dgm:prSet/>
      <dgm:spPr/>
      <dgm:t>
        <a:bodyPr/>
        <a:lstStyle/>
        <a:p>
          <a:endParaRPr lang="es-ES"/>
        </a:p>
      </dgm:t>
    </dgm:pt>
    <dgm:pt modelId="{1A49B0AD-18E8-4185-8830-597C221A4AC3}">
      <dgm:prSet phldrT="[Texto]" custT="1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es-BO" sz="2000" dirty="0" smtClean="0">
              <a:solidFill>
                <a:srgbClr val="000000"/>
              </a:solidFill>
              <a:latin typeface="+mj-lt"/>
            </a:rPr>
            <a:t>Está fuera del control de cualquier gobierno, institución o entidad financiera </a:t>
          </a:r>
          <a:endParaRPr lang="es-ES" sz="2000" dirty="0" smtClean="0">
            <a:solidFill>
              <a:srgbClr val="000000"/>
            </a:solidFill>
            <a:latin typeface="+mj-lt"/>
          </a:endParaRPr>
        </a:p>
      </dgm:t>
    </dgm:pt>
    <dgm:pt modelId="{FDD9A76B-1232-4B8C-9B1D-02FEF19AF0AE}" type="parTrans" cxnId="{3773B7EF-90CB-4A45-8323-8A31392A1991}">
      <dgm:prSet/>
      <dgm:spPr/>
      <dgm:t>
        <a:bodyPr/>
        <a:lstStyle/>
        <a:p>
          <a:endParaRPr lang="es-ES"/>
        </a:p>
      </dgm:t>
    </dgm:pt>
    <dgm:pt modelId="{660F9415-04B7-4CF5-BA02-C97166E849E3}" type="sibTrans" cxnId="{3773B7EF-90CB-4A45-8323-8A31392A1991}">
      <dgm:prSet/>
      <dgm:spPr/>
      <dgm:t>
        <a:bodyPr/>
        <a:lstStyle/>
        <a:p>
          <a:endParaRPr lang="es-ES"/>
        </a:p>
      </dgm:t>
    </dgm:pt>
    <dgm:pt modelId="{B5F8B2E0-F257-4ABC-90F9-1F57E6504153}">
      <dgm:prSet/>
      <dgm:spPr/>
      <dgm:t>
        <a:bodyPr/>
        <a:lstStyle/>
        <a:p>
          <a:endParaRPr lang="es-ES"/>
        </a:p>
      </dgm:t>
    </dgm:pt>
    <dgm:pt modelId="{0A040CAA-A06F-4949-B0D2-57FDA51C0110}" type="parTrans" cxnId="{A721BC8A-91E2-48E6-9A4B-95D8B3E8D387}">
      <dgm:prSet/>
      <dgm:spPr/>
      <dgm:t>
        <a:bodyPr/>
        <a:lstStyle/>
        <a:p>
          <a:endParaRPr lang="es-ES"/>
        </a:p>
      </dgm:t>
    </dgm:pt>
    <dgm:pt modelId="{EBEBAEC5-013B-421B-8286-97C801B9B38D}" type="sibTrans" cxnId="{A721BC8A-91E2-48E6-9A4B-95D8B3E8D387}">
      <dgm:prSet/>
      <dgm:spPr/>
      <dgm:t>
        <a:bodyPr/>
        <a:lstStyle/>
        <a:p>
          <a:endParaRPr lang="es-ES"/>
        </a:p>
      </dgm:t>
    </dgm:pt>
    <dgm:pt modelId="{FAA0FBF9-54E2-4F37-8714-CB560C4AF626}">
      <dgm:prSet/>
      <dgm:spPr/>
      <dgm:t>
        <a:bodyPr/>
        <a:lstStyle/>
        <a:p>
          <a:endParaRPr lang="es-ES"/>
        </a:p>
      </dgm:t>
    </dgm:pt>
    <dgm:pt modelId="{A4FEC53A-CB95-4B7E-9622-2025387C2546}" type="parTrans" cxnId="{A5D889D6-DCBB-43C3-B19B-281DC25337F0}">
      <dgm:prSet/>
      <dgm:spPr/>
      <dgm:t>
        <a:bodyPr/>
        <a:lstStyle/>
        <a:p>
          <a:endParaRPr lang="es-ES"/>
        </a:p>
      </dgm:t>
    </dgm:pt>
    <dgm:pt modelId="{9BCA2698-096E-48D6-9BE7-88B6332B3B8D}" type="sibTrans" cxnId="{A5D889D6-DCBB-43C3-B19B-281DC25337F0}">
      <dgm:prSet/>
      <dgm:spPr/>
      <dgm:t>
        <a:bodyPr/>
        <a:lstStyle/>
        <a:p>
          <a:endParaRPr lang="es-ES"/>
        </a:p>
      </dgm:t>
    </dgm:pt>
    <dgm:pt modelId="{D3E56351-5F35-4C60-A8A3-31036670395E}" type="pres">
      <dgm:prSet presAssocID="{BFF9E1AC-90D1-4A77-9050-3D9FA42E5C1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037629F-7390-4CB8-96ED-FEB0F31BA3DE}" type="pres">
      <dgm:prSet presAssocID="{BFF9E1AC-90D1-4A77-9050-3D9FA42E5C10}" presName="radial" presStyleCnt="0">
        <dgm:presLayoutVars>
          <dgm:animLvl val="ctr"/>
        </dgm:presLayoutVars>
      </dgm:prSet>
      <dgm:spPr/>
    </dgm:pt>
    <dgm:pt modelId="{C70A3150-00B8-4F48-88CD-B311AC68D8E7}" type="pres">
      <dgm:prSet presAssocID="{800404DE-7400-47E3-A3D1-8C934288293C}" presName="centerShape" presStyleLbl="vennNode1" presStyleIdx="0" presStyleCnt="5"/>
      <dgm:spPr/>
      <dgm:t>
        <a:bodyPr/>
        <a:lstStyle/>
        <a:p>
          <a:endParaRPr lang="es-ES"/>
        </a:p>
      </dgm:t>
    </dgm:pt>
    <dgm:pt modelId="{C7DAB2A9-1512-4D2D-AFA5-4B1C279EB0AC}" type="pres">
      <dgm:prSet presAssocID="{A67DB765-7731-490F-B491-B60D918CFC6E}" presName="node" presStyleLbl="vennNode1" presStyleIdx="1" presStyleCnt="5" custScaleX="212028" custScaleY="120663" custRadScaleRad="92246" custRadScaleInc="30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EEEEA3-C893-4A7D-8CB7-AB861E8D419C}" type="pres">
      <dgm:prSet presAssocID="{D3D6D313-71D0-42BD-8769-BE4F3CA3FF0C}" presName="node" presStyleLbl="vennNode1" presStyleIdx="2" presStyleCnt="5" custScaleX="160112" custScaleY="154812" custRadScaleRad="119898" custRadScaleInc="-13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54B3C5-5528-444D-960A-92E7F0FB6753}" type="pres">
      <dgm:prSet presAssocID="{1A49B0AD-18E8-4185-8830-597C221A4AC3}" presName="node" presStyleLbl="vennNode1" presStyleIdx="3" presStyleCnt="5" custScaleX="202243" custScaleY="116770" custRadScaleRad="83729" custRadScaleInc="-342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E3003EA-EA3B-4A16-90CA-2542DFBAAFE0}" type="pres">
      <dgm:prSet presAssocID="{9A892B6C-930F-4321-8F2C-3363F92CC67B}" presName="node" presStyleLbl="vennNode1" presStyleIdx="4" presStyleCnt="5" custScaleX="159864" custScaleY="162363" custRadScaleRad="121059" custRadScaleInc="-8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5D889D6-DCBB-43C3-B19B-281DC25337F0}" srcId="{BFF9E1AC-90D1-4A77-9050-3D9FA42E5C10}" destId="{FAA0FBF9-54E2-4F37-8714-CB560C4AF626}" srcOrd="2" destOrd="0" parTransId="{A4FEC53A-CB95-4B7E-9622-2025387C2546}" sibTransId="{9BCA2698-096E-48D6-9BE7-88B6332B3B8D}"/>
    <dgm:cxn modelId="{C117D7CF-9BDD-46B8-A9B5-0650B35500D9}" type="presOf" srcId="{9A892B6C-930F-4321-8F2C-3363F92CC67B}" destId="{1E3003EA-EA3B-4A16-90CA-2542DFBAAFE0}" srcOrd="0" destOrd="0" presId="urn:microsoft.com/office/officeart/2005/8/layout/radial3"/>
    <dgm:cxn modelId="{685AF973-C20B-406B-A939-D817857CF79E}" type="presOf" srcId="{BFF9E1AC-90D1-4A77-9050-3D9FA42E5C10}" destId="{D3E56351-5F35-4C60-A8A3-31036670395E}" srcOrd="0" destOrd="0" presId="urn:microsoft.com/office/officeart/2005/8/layout/radial3"/>
    <dgm:cxn modelId="{D11928A3-D230-4112-98B4-6F1BFC1AB013}" srcId="{800404DE-7400-47E3-A3D1-8C934288293C}" destId="{A67DB765-7731-490F-B491-B60D918CFC6E}" srcOrd="0" destOrd="0" parTransId="{C2BF26CF-05CE-4321-8223-5B060688F98B}" sibTransId="{DE11EE29-7A6D-49B1-B2FE-8AA8624DDFAC}"/>
    <dgm:cxn modelId="{4D9C4493-064D-4950-82AF-4634410166C8}" type="presOf" srcId="{800404DE-7400-47E3-A3D1-8C934288293C}" destId="{C70A3150-00B8-4F48-88CD-B311AC68D8E7}" srcOrd="0" destOrd="0" presId="urn:microsoft.com/office/officeart/2005/8/layout/radial3"/>
    <dgm:cxn modelId="{A721BC8A-91E2-48E6-9A4B-95D8B3E8D387}" srcId="{BFF9E1AC-90D1-4A77-9050-3D9FA42E5C10}" destId="{B5F8B2E0-F257-4ABC-90F9-1F57E6504153}" srcOrd="1" destOrd="0" parTransId="{0A040CAA-A06F-4949-B0D2-57FDA51C0110}" sibTransId="{EBEBAEC5-013B-421B-8286-97C801B9B38D}"/>
    <dgm:cxn modelId="{3773B7EF-90CB-4A45-8323-8A31392A1991}" srcId="{800404DE-7400-47E3-A3D1-8C934288293C}" destId="{1A49B0AD-18E8-4185-8830-597C221A4AC3}" srcOrd="2" destOrd="0" parTransId="{FDD9A76B-1232-4B8C-9B1D-02FEF19AF0AE}" sibTransId="{660F9415-04B7-4CF5-BA02-C97166E849E3}"/>
    <dgm:cxn modelId="{6B950F91-D96C-44B7-953B-D99F1BA8282D}" type="presOf" srcId="{A67DB765-7731-490F-B491-B60D918CFC6E}" destId="{C7DAB2A9-1512-4D2D-AFA5-4B1C279EB0AC}" srcOrd="0" destOrd="0" presId="urn:microsoft.com/office/officeart/2005/8/layout/radial3"/>
    <dgm:cxn modelId="{FD900B27-7ACC-4A12-87CF-EF5A0869F975}" srcId="{800404DE-7400-47E3-A3D1-8C934288293C}" destId="{D3D6D313-71D0-42BD-8769-BE4F3CA3FF0C}" srcOrd="1" destOrd="0" parTransId="{D3BE8603-437A-40AA-B7B9-9F9F596343DB}" sibTransId="{B2E8267C-F0F7-4689-B6CA-8A34A653DBF9}"/>
    <dgm:cxn modelId="{90AAC2A0-2C85-4384-918E-4503EC18DECA}" srcId="{BFF9E1AC-90D1-4A77-9050-3D9FA42E5C10}" destId="{800404DE-7400-47E3-A3D1-8C934288293C}" srcOrd="0" destOrd="0" parTransId="{2F4C7C67-B31F-4623-9340-4EE1AC491C5E}" sibTransId="{588B5FAD-4CA4-4B0F-9B69-3F4B3BF39644}"/>
    <dgm:cxn modelId="{BB4B65B8-00CE-4102-BD85-D9EA0AAF742D}" type="presOf" srcId="{D3D6D313-71D0-42BD-8769-BE4F3CA3FF0C}" destId="{BAEEEEA3-C893-4A7D-8CB7-AB861E8D419C}" srcOrd="0" destOrd="0" presId="urn:microsoft.com/office/officeart/2005/8/layout/radial3"/>
    <dgm:cxn modelId="{70664AA0-DD51-4F26-9449-C134A770DD77}" srcId="{800404DE-7400-47E3-A3D1-8C934288293C}" destId="{9A892B6C-930F-4321-8F2C-3363F92CC67B}" srcOrd="3" destOrd="0" parTransId="{96673E9E-C138-4722-A3CB-05BF6BD55D61}" sibTransId="{9B1D0D65-0DDD-4C5E-96BD-05BB7AC81A22}"/>
    <dgm:cxn modelId="{5CC9C314-BD99-4509-AF95-9FDCED26172E}" type="presOf" srcId="{1A49B0AD-18E8-4185-8830-597C221A4AC3}" destId="{1254B3C5-5528-444D-960A-92E7F0FB6753}" srcOrd="0" destOrd="0" presId="urn:microsoft.com/office/officeart/2005/8/layout/radial3"/>
    <dgm:cxn modelId="{18D35E13-D893-4298-A90D-2E9A895053DA}" type="presParOf" srcId="{D3E56351-5F35-4C60-A8A3-31036670395E}" destId="{6037629F-7390-4CB8-96ED-FEB0F31BA3DE}" srcOrd="0" destOrd="0" presId="urn:microsoft.com/office/officeart/2005/8/layout/radial3"/>
    <dgm:cxn modelId="{D733A3A0-F8B7-4209-8F91-6668E80BA6A6}" type="presParOf" srcId="{6037629F-7390-4CB8-96ED-FEB0F31BA3DE}" destId="{C70A3150-00B8-4F48-88CD-B311AC68D8E7}" srcOrd="0" destOrd="0" presId="urn:microsoft.com/office/officeart/2005/8/layout/radial3"/>
    <dgm:cxn modelId="{2C964165-C20E-428E-A986-BE7EC7527C61}" type="presParOf" srcId="{6037629F-7390-4CB8-96ED-FEB0F31BA3DE}" destId="{C7DAB2A9-1512-4D2D-AFA5-4B1C279EB0AC}" srcOrd="1" destOrd="0" presId="urn:microsoft.com/office/officeart/2005/8/layout/radial3"/>
    <dgm:cxn modelId="{3E0AAAA9-7BBE-4EDD-9868-E640B4B5E575}" type="presParOf" srcId="{6037629F-7390-4CB8-96ED-FEB0F31BA3DE}" destId="{BAEEEEA3-C893-4A7D-8CB7-AB861E8D419C}" srcOrd="2" destOrd="0" presId="urn:microsoft.com/office/officeart/2005/8/layout/radial3"/>
    <dgm:cxn modelId="{803BAFDC-E0B5-48DD-A9EF-61DD2A5FD7F6}" type="presParOf" srcId="{6037629F-7390-4CB8-96ED-FEB0F31BA3DE}" destId="{1254B3C5-5528-444D-960A-92E7F0FB6753}" srcOrd="3" destOrd="0" presId="urn:microsoft.com/office/officeart/2005/8/layout/radial3"/>
    <dgm:cxn modelId="{5C8CB113-CB44-4331-938C-73ED67F2EE80}" type="presParOf" srcId="{6037629F-7390-4CB8-96ED-FEB0F31BA3DE}" destId="{1E3003EA-EA3B-4A16-90CA-2542DFBAAFE0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E2F377-32D9-4F44-B8D3-AF7FE59D81F0}">
      <dsp:nvSpPr>
        <dsp:cNvPr id="0" name=""/>
        <dsp:cNvSpPr/>
      </dsp:nvSpPr>
      <dsp:spPr>
        <a:xfrm>
          <a:off x="4237" y="0"/>
          <a:ext cx="4076686" cy="5052184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2300" kern="1200" dirty="0" smtClean="0"/>
            <a:t>Artículo 331 de la Constitución Política del Estado </a:t>
          </a:r>
          <a:endParaRPr lang="es-ES" sz="2300" kern="1200" dirty="0"/>
        </a:p>
      </dsp:txBody>
      <dsp:txXfrm>
        <a:off x="4237" y="0"/>
        <a:ext cx="4076686" cy="1515655"/>
      </dsp:txXfrm>
    </dsp:sp>
    <dsp:sp modelId="{95802BAE-DBD1-44C0-80A4-0F7E31A5C17C}">
      <dsp:nvSpPr>
        <dsp:cNvPr id="0" name=""/>
        <dsp:cNvSpPr/>
      </dsp:nvSpPr>
      <dsp:spPr>
        <a:xfrm>
          <a:off x="226074" y="1515676"/>
          <a:ext cx="3633012" cy="328387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BO" sz="2000" kern="1200" dirty="0" smtClean="0"/>
            <a:t>La prestación de servicios financieros y cualquier otra actividad relacionada con el manejo, aprovechamiento e inversión del ahorro, son de interés público y solo pueden ser ejercidas previa autorización del Estado</a:t>
          </a:r>
          <a:endParaRPr lang="es-ES" sz="2000" kern="1200" dirty="0"/>
        </a:p>
      </dsp:txBody>
      <dsp:txXfrm>
        <a:off x="322256" y="1611858"/>
        <a:ext cx="3440648" cy="3091515"/>
      </dsp:txXfrm>
    </dsp:sp>
    <dsp:sp modelId="{F62AF0AA-BEED-407E-AD07-0D1CC15EAC15}">
      <dsp:nvSpPr>
        <dsp:cNvPr id="0" name=""/>
        <dsp:cNvSpPr/>
      </dsp:nvSpPr>
      <dsp:spPr>
        <a:xfrm>
          <a:off x="4386675" y="0"/>
          <a:ext cx="4076686" cy="5052184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2300" kern="1200" dirty="0" smtClean="0"/>
            <a:t>Ley N° 393 de Servicios Financieros, a través del Articulo 491 incorpora al Código Penal </a:t>
          </a:r>
          <a:endParaRPr lang="es-ES" sz="2300" kern="1200" dirty="0"/>
        </a:p>
      </dsp:txBody>
      <dsp:txXfrm>
        <a:off x="4386675" y="0"/>
        <a:ext cx="4076686" cy="1515655"/>
      </dsp:txXfrm>
    </dsp:sp>
    <dsp:sp modelId="{C4E2AC82-47FE-4EBF-93F6-2A73ABDA3E39}">
      <dsp:nvSpPr>
        <dsp:cNvPr id="0" name=""/>
        <dsp:cNvSpPr/>
      </dsp:nvSpPr>
      <dsp:spPr>
        <a:xfrm>
          <a:off x="4526457" y="1551072"/>
          <a:ext cx="3797123" cy="3213086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BO" sz="2300" kern="1200" dirty="0" smtClean="0"/>
            <a:t>La intermediación financiera sin autorización o licencia, es un delito de orden público con una pena de privación de libertad de (5) cinco a (10) diez años y multa de (100) cien a (500) quinientos días.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300" kern="1200" dirty="0"/>
        </a:p>
      </dsp:txBody>
      <dsp:txXfrm>
        <a:off x="4620565" y="1645180"/>
        <a:ext cx="3608907" cy="3024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2F360-11AC-4ACB-A880-051DD9A8BBC1}">
      <dsp:nvSpPr>
        <dsp:cNvPr id="0" name=""/>
        <dsp:cNvSpPr/>
      </dsp:nvSpPr>
      <dsp:spPr>
        <a:xfrm>
          <a:off x="2676995" y="-63432"/>
          <a:ext cx="3983236" cy="2236303"/>
        </a:xfrm>
        <a:prstGeom prst="triangl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119188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es-BO" sz="2000" b="1" kern="1200" dirty="0" smtClean="0"/>
            <a:t> ASPECTOS QUE DENOTAN LA ESTAFA</a:t>
          </a:r>
          <a:endParaRPr lang="es-ES" sz="2000" kern="1200" dirty="0"/>
        </a:p>
      </dsp:txBody>
      <dsp:txXfrm>
        <a:off x="3672804" y="1054720"/>
        <a:ext cx="1991618" cy="1118151"/>
      </dsp:txXfrm>
    </dsp:sp>
    <dsp:sp modelId="{733BB378-3735-4EA8-8294-59A13525C3F9}">
      <dsp:nvSpPr>
        <dsp:cNvPr id="0" name=""/>
        <dsp:cNvSpPr/>
      </dsp:nvSpPr>
      <dsp:spPr>
        <a:xfrm>
          <a:off x="467550" y="1988219"/>
          <a:ext cx="4755477" cy="2490034"/>
        </a:xfrm>
        <a:prstGeom prst="triangl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1600" kern="1200" dirty="0" smtClean="0"/>
            <a:t>Nunca tuvo licencia para realizar operaciones de intermediación financiera y, mucho menos, para captar depósitos</a:t>
          </a:r>
          <a:r>
            <a:rPr lang="es-ES" sz="1600" kern="1200" dirty="0" smtClean="0"/>
            <a:t>.</a:t>
          </a:r>
          <a:endParaRPr lang="es-ES" sz="1600" kern="1200" dirty="0"/>
        </a:p>
      </dsp:txBody>
      <dsp:txXfrm>
        <a:off x="1656419" y="3233236"/>
        <a:ext cx="2377739" cy="1245017"/>
      </dsp:txXfrm>
    </dsp:sp>
    <dsp:sp modelId="{B423F377-9437-414D-870A-010F14AB890B}">
      <dsp:nvSpPr>
        <dsp:cNvPr id="0" name=""/>
        <dsp:cNvSpPr/>
      </dsp:nvSpPr>
      <dsp:spPr>
        <a:xfrm rot="10800000">
          <a:off x="2771792" y="2098167"/>
          <a:ext cx="3840784" cy="237443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Requería un número </a:t>
          </a:r>
          <a:r>
            <a:rPr lang="es-BO" sz="1200" kern="1200" dirty="0" smtClean="0"/>
            <a:t>creciente de «promotores», quienes en realidad, tenían como misión captar más «inversionistas» que alimenten la pirámide.</a:t>
          </a:r>
          <a:endParaRPr lang="es-ES" sz="1200" b="1" kern="1200" dirty="0"/>
        </a:p>
      </dsp:txBody>
      <dsp:txXfrm rot="10800000">
        <a:off x="3731988" y="2098167"/>
        <a:ext cx="1920392" cy="1187219"/>
      </dsp:txXfrm>
    </dsp:sp>
    <dsp:sp modelId="{1E342538-61B7-4B48-96DA-BE3F3E62D962}">
      <dsp:nvSpPr>
        <dsp:cNvPr id="0" name=""/>
        <dsp:cNvSpPr/>
      </dsp:nvSpPr>
      <dsp:spPr>
        <a:xfrm>
          <a:off x="4079907" y="2109438"/>
          <a:ext cx="4964325" cy="2363168"/>
        </a:xfrm>
        <a:prstGeom prst="triangl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Calibri" panose="020F0502020204030204" pitchFamily="34" charset="0"/>
              <a:cs typeface="Times New Roman" panose="02020603050405020304" pitchFamily="18" charset="0"/>
            </a:rPr>
            <a:t>¿Cómo obtenían recursos para pagar rentabilidades del 10% mensual o para entregar vehículos e inmuebles subvencionando </a:t>
          </a:r>
          <a:r>
            <a:rPr lang="es-BO" sz="1400" kern="1200" dirty="0" smtClean="0">
              <a:latin typeface="Calibri" panose="020F0502020204030204" pitchFamily="34" charset="0"/>
              <a:cs typeface="Times New Roman" panose="02020603050405020304" pitchFamily="18" charset="0"/>
            </a:rPr>
            <a:t>más del 50%? del valor de esos bienes.</a:t>
          </a:r>
          <a:endParaRPr lang="es-ES" sz="1400" kern="1200" dirty="0"/>
        </a:p>
      </dsp:txBody>
      <dsp:txXfrm>
        <a:off x="5320988" y="3291022"/>
        <a:ext cx="2482163" cy="11815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825C34-1A2B-40B3-8AE8-8F2D13BA9103}">
      <dsp:nvSpPr>
        <dsp:cNvPr id="0" name=""/>
        <dsp:cNvSpPr/>
      </dsp:nvSpPr>
      <dsp:spPr>
        <a:xfrm>
          <a:off x="2758281" y="0"/>
          <a:ext cx="3343107" cy="2032000"/>
        </a:xfrm>
        <a:prstGeom prst="triangle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1400" kern="1200" dirty="0" smtClean="0"/>
            <a:t>ASPECTOS QUE DENOTAN LA ESTAFA</a:t>
          </a:r>
          <a:endParaRPr lang="es-ES" sz="1400" kern="1200" dirty="0"/>
        </a:p>
      </dsp:txBody>
      <dsp:txXfrm>
        <a:off x="3594058" y="1016000"/>
        <a:ext cx="1671553" cy="1016000"/>
      </dsp:txXfrm>
    </dsp:sp>
    <dsp:sp modelId="{5F9AB339-9A60-4ADE-8331-E44F7E47503B}">
      <dsp:nvSpPr>
        <dsp:cNvPr id="0" name=""/>
        <dsp:cNvSpPr/>
      </dsp:nvSpPr>
      <dsp:spPr>
        <a:xfrm>
          <a:off x="521872" y="2032000"/>
          <a:ext cx="4609104" cy="2032000"/>
        </a:xfrm>
        <a:prstGeom prst="triangl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1200" kern="1200" dirty="0" smtClean="0"/>
            <a:t>¿De dónde sacarían más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1200" kern="1200" dirty="0" smtClean="0"/>
            <a:t>Diamantes  cuando la red crezca demasiado?, ¿Qué diamantes transformaban? </a:t>
          </a:r>
          <a:endParaRPr lang="es-ES" sz="1200" kern="1200" dirty="0"/>
        </a:p>
      </dsp:txBody>
      <dsp:txXfrm>
        <a:off x="1674148" y="3048000"/>
        <a:ext cx="2304552" cy="1016000"/>
      </dsp:txXfrm>
    </dsp:sp>
    <dsp:sp modelId="{01AC669E-1193-46CB-93B7-3E9A13C89041}">
      <dsp:nvSpPr>
        <dsp:cNvPr id="0" name=""/>
        <dsp:cNvSpPr/>
      </dsp:nvSpPr>
      <dsp:spPr>
        <a:xfrm rot="10800000">
          <a:off x="2757540" y="2032000"/>
          <a:ext cx="3344590" cy="2032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1200" kern="1200" dirty="0" smtClean="0"/>
            <a:t>Dirección fiscal en Hong Kong, por ser un paraíso fiscal</a:t>
          </a:r>
          <a:endParaRPr lang="es-ES" sz="1200" kern="1200" dirty="0"/>
        </a:p>
      </dsp:txBody>
      <dsp:txXfrm rot="10800000">
        <a:off x="3593687" y="2032000"/>
        <a:ext cx="1672295" cy="1016000"/>
      </dsp:txXfrm>
    </dsp:sp>
    <dsp:sp modelId="{9E498406-58FE-4E45-9CBB-FBD9D6B960F0}">
      <dsp:nvSpPr>
        <dsp:cNvPr id="0" name=""/>
        <dsp:cNvSpPr/>
      </dsp:nvSpPr>
      <dsp:spPr>
        <a:xfrm>
          <a:off x="3978172" y="2023953"/>
          <a:ext cx="4335454" cy="2032000"/>
        </a:xfrm>
        <a:prstGeom prst="triangl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1200" kern="1200" dirty="0" smtClean="0"/>
            <a:t>Tenía un modelo de negocio piramidal, es dinero por dinero, los «diamantes» son sólo para atraer a más inversores al negocio</a:t>
          </a:r>
          <a:endParaRPr lang="es-ES" sz="1200" kern="1200" dirty="0"/>
        </a:p>
      </dsp:txBody>
      <dsp:txXfrm>
        <a:off x="5062036" y="3039953"/>
        <a:ext cx="2167727" cy="1016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B1E1E6-6647-41CC-8928-257FF8FEE198}">
      <dsp:nvSpPr>
        <dsp:cNvPr id="0" name=""/>
        <dsp:cNvSpPr/>
      </dsp:nvSpPr>
      <dsp:spPr>
        <a:xfrm>
          <a:off x="0" y="5848"/>
          <a:ext cx="8259860" cy="695565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smtClean="0"/>
            <a:t>PERFIL DEL ESTAFADOR: </a:t>
          </a:r>
          <a:endParaRPr lang="es-ES" sz="2900" kern="1200" dirty="0"/>
        </a:p>
      </dsp:txBody>
      <dsp:txXfrm>
        <a:off x="33955" y="39803"/>
        <a:ext cx="8191950" cy="627655"/>
      </dsp:txXfrm>
    </dsp:sp>
    <dsp:sp modelId="{8EF047AC-8155-4086-B260-BE44021468D7}">
      <dsp:nvSpPr>
        <dsp:cNvPr id="0" name=""/>
        <dsp:cNvSpPr/>
      </dsp:nvSpPr>
      <dsp:spPr>
        <a:xfrm>
          <a:off x="0" y="701413"/>
          <a:ext cx="8259860" cy="1980989"/>
        </a:xfrm>
        <a:prstGeom prst="rect">
          <a:avLst/>
        </a:prstGeom>
        <a:solidFill>
          <a:schemeClr val="bg2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251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kern="1200" dirty="0" smtClean="0"/>
            <a:t>Crea empresas de papel </a:t>
          </a:r>
          <a:endParaRPr lang="es-E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kern="1200" dirty="0" smtClean="0"/>
            <a:t>No regulariza actividades</a:t>
          </a:r>
          <a:endParaRPr lang="es-E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kern="1200" dirty="0" smtClean="0"/>
            <a:t>No paga impuestos</a:t>
          </a:r>
          <a:endParaRPr lang="es-E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kern="1200" dirty="0" smtClean="0"/>
            <a:t>No paga seguridad social</a:t>
          </a:r>
          <a:endParaRPr lang="es-E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BO" sz="2300" kern="1200" dirty="0" smtClean="0"/>
            <a:t>Cuando la pirámide colapsa desaparece</a:t>
          </a:r>
          <a:endParaRPr lang="es-ES" sz="2300" kern="1200" dirty="0"/>
        </a:p>
      </dsp:txBody>
      <dsp:txXfrm>
        <a:off x="0" y="701413"/>
        <a:ext cx="8259860" cy="1980989"/>
      </dsp:txXfrm>
    </dsp:sp>
    <dsp:sp modelId="{0FAF142F-2FAA-4CAB-A148-51930E6ECB5A}">
      <dsp:nvSpPr>
        <dsp:cNvPr id="0" name=""/>
        <dsp:cNvSpPr/>
      </dsp:nvSpPr>
      <dsp:spPr>
        <a:xfrm>
          <a:off x="0" y="2682403"/>
          <a:ext cx="8259860" cy="695565"/>
        </a:xfrm>
        <a:prstGeom prst="roundRect">
          <a:avLst/>
        </a:prstGeom>
        <a:solidFill>
          <a:srgbClr val="FFFF00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2900" b="1" kern="1200" dirty="0" smtClean="0">
              <a:solidFill>
                <a:schemeClr val="tx1"/>
              </a:solidFill>
            </a:rPr>
            <a:t>PERFIL DE MOTIVACIONES DE LOS DEPOSITANTES:</a:t>
          </a:r>
          <a:endParaRPr lang="es-ES" sz="2900" kern="1200" dirty="0">
            <a:solidFill>
              <a:schemeClr val="tx1"/>
            </a:solidFill>
          </a:endParaRPr>
        </a:p>
      </dsp:txBody>
      <dsp:txXfrm>
        <a:off x="33955" y="2716358"/>
        <a:ext cx="8191950" cy="627655"/>
      </dsp:txXfrm>
    </dsp:sp>
    <dsp:sp modelId="{8EFBF3A8-B8E9-4A14-89A8-A7AD3374AE11}">
      <dsp:nvSpPr>
        <dsp:cNvPr id="0" name=""/>
        <dsp:cNvSpPr/>
      </dsp:nvSpPr>
      <dsp:spPr>
        <a:xfrm>
          <a:off x="0" y="3377968"/>
          <a:ext cx="8259860" cy="1440719"/>
        </a:xfrm>
        <a:prstGeom prst="rect">
          <a:avLst/>
        </a:prstGeom>
        <a:solidFill>
          <a:srgbClr val="ECF5BF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251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BO" sz="2300" kern="1200" dirty="0" smtClean="0"/>
            <a:t>Falta de conocimiento de las condiciones que deben cumplir las empresas legales</a:t>
          </a:r>
          <a:endParaRPr lang="es-E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BO" sz="2300" kern="1200" dirty="0" smtClean="0"/>
            <a:t>Ilusión de mejorar el nivel de vida, por medio de un pase “casi mágico”</a:t>
          </a:r>
          <a:endParaRPr lang="es-ES" sz="2300" kern="1200" dirty="0"/>
        </a:p>
      </dsp:txBody>
      <dsp:txXfrm>
        <a:off x="0" y="3377968"/>
        <a:ext cx="8259860" cy="14407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A3150-00B8-4F48-88CD-B311AC68D8E7}">
      <dsp:nvSpPr>
        <dsp:cNvPr id="0" name=""/>
        <dsp:cNvSpPr/>
      </dsp:nvSpPr>
      <dsp:spPr>
        <a:xfrm>
          <a:off x="2763978" y="1190652"/>
          <a:ext cx="2930658" cy="29306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600" kern="1200" dirty="0" smtClean="0"/>
            <a:t>BITCOIN</a:t>
          </a:r>
          <a:endParaRPr lang="es-ES" sz="4600" kern="1200" dirty="0"/>
        </a:p>
      </dsp:txBody>
      <dsp:txXfrm>
        <a:off x="3193163" y="1619837"/>
        <a:ext cx="2072288" cy="2072288"/>
      </dsp:txXfrm>
    </dsp:sp>
    <dsp:sp modelId="{C7DAB2A9-1512-4D2D-AFA5-4B1C279EB0AC}">
      <dsp:nvSpPr>
        <dsp:cNvPr id="0" name=""/>
        <dsp:cNvSpPr/>
      </dsp:nvSpPr>
      <dsp:spPr>
        <a:xfrm>
          <a:off x="2684398" y="11402"/>
          <a:ext cx="3106907" cy="176811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2000" kern="1200" dirty="0" smtClean="0"/>
            <a:t>Es una moneda virtual e intangible, pero puede utilizarse como medio de pago</a:t>
          </a:r>
          <a:endParaRPr lang="es-ES" sz="2000" kern="1200" dirty="0"/>
        </a:p>
      </dsp:txBody>
      <dsp:txXfrm>
        <a:off x="3139394" y="270336"/>
        <a:ext cx="2196915" cy="1250242"/>
      </dsp:txXfrm>
    </dsp:sp>
    <dsp:sp modelId="{BAEEEEA3-C893-4A7D-8CB7-AB861E8D419C}">
      <dsp:nvSpPr>
        <dsp:cNvPr id="0" name=""/>
        <dsp:cNvSpPr/>
      </dsp:nvSpPr>
      <dsp:spPr>
        <a:xfrm>
          <a:off x="5344510" y="1516804"/>
          <a:ext cx="2346167" cy="2268505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2400" kern="1200" dirty="0" smtClean="0">
              <a:solidFill>
                <a:srgbClr val="000000"/>
              </a:solidFill>
              <a:latin typeface="+mj-lt"/>
            </a:rPr>
            <a:t>El valor se basa en la oferta y la demanda. </a:t>
          </a:r>
          <a:endParaRPr lang="es-ES" sz="2400" kern="1200" dirty="0">
            <a:latin typeface="+mj-lt"/>
          </a:endParaRPr>
        </a:p>
      </dsp:txBody>
      <dsp:txXfrm>
        <a:off x="5688098" y="1849019"/>
        <a:ext cx="1658991" cy="1604075"/>
      </dsp:txXfrm>
    </dsp:sp>
    <dsp:sp modelId="{1254B3C5-5528-444D-960A-92E7F0FB6753}">
      <dsp:nvSpPr>
        <dsp:cNvPr id="0" name=""/>
        <dsp:cNvSpPr/>
      </dsp:nvSpPr>
      <dsp:spPr>
        <a:xfrm>
          <a:off x="2833450" y="3396133"/>
          <a:ext cx="2963525" cy="1711064"/>
        </a:xfrm>
        <a:prstGeom prst="ellipse">
          <a:avLst/>
        </a:prstGeom>
        <a:solidFill>
          <a:srgbClr val="00B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2000" kern="1200" dirty="0" smtClean="0">
              <a:solidFill>
                <a:srgbClr val="000000"/>
              </a:solidFill>
              <a:latin typeface="+mj-lt"/>
            </a:rPr>
            <a:t>Está fuera del control de cualquier gobierno, institución o entidad financiera </a:t>
          </a:r>
          <a:endParaRPr lang="es-ES" sz="2000" kern="1200" dirty="0" smtClean="0">
            <a:solidFill>
              <a:srgbClr val="000000"/>
            </a:solidFill>
            <a:latin typeface="+mj-lt"/>
          </a:endParaRPr>
        </a:p>
      </dsp:txBody>
      <dsp:txXfrm>
        <a:off x="3267448" y="3646713"/>
        <a:ext cx="2095529" cy="1209904"/>
      </dsp:txXfrm>
    </dsp:sp>
    <dsp:sp modelId="{1E3003EA-EA3B-4A16-90CA-2542DFBAAFE0}">
      <dsp:nvSpPr>
        <dsp:cNvPr id="0" name=""/>
        <dsp:cNvSpPr/>
      </dsp:nvSpPr>
      <dsp:spPr>
        <a:xfrm>
          <a:off x="747772" y="1495438"/>
          <a:ext cx="2342533" cy="2379152"/>
        </a:xfrm>
        <a:prstGeom prst="ellipse">
          <a:avLst/>
        </a:prstGeom>
        <a:solidFill>
          <a:schemeClr val="accent5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BO" sz="1800" kern="1200" dirty="0" smtClean="0"/>
            <a:t>Es uno de los medios de pago preferido para compraventa de droga o el blanqueo de capitales</a:t>
          </a:r>
          <a:endParaRPr lang="es-ES" sz="1800" kern="1200" dirty="0"/>
        </a:p>
      </dsp:txBody>
      <dsp:txXfrm>
        <a:off x="1090828" y="1843857"/>
        <a:ext cx="1656421" cy="1682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BO" smtClean="0"/>
              <a:t>1. Estructura del sistema de intermediación financiera boliviano</a:t>
            </a:r>
            <a:endParaRPr lang="es-B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4C6D0-1B96-4D53-B5CD-8C6D7A0CC9C9}" type="datetimeFigureOut">
              <a:rPr lang="es-BO" smtClean="0"/>
              <a:pPr/>
              <a:t>17/05/2017</a:t>
            </a:fld>
            <a:endParaRPr lang="es-B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7168B-0977-4C1B-B50F-F5AA661D6087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6015367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BO" smtClean="0"/>
              <a:t>1. Estructura del sistema de intermediación financiera boliviano</a:t>
            </a:r>
            <a:endParaRPr lang="es-B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AE0FF-5709-4B0D-B957-8B976C73156E}" type="datetimeFigureOut">
              <a:rPr lang="es-BO" smtClean="0"/>
              <a:pPr/>
              <a:t>17/05/2017</a:t>
            </a:fld>
            <a:endParaRPr lang="es-B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B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30577-41D3-4151-98D5-5FC6B8C77300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8262641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74599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2011575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BO" dirty="0" smtClean="0"/>
              <a:t>La incógnita subyacente a las operaciones de ROGHEL consistía en saber de dónde y cómo obtenían recursos para pagar rentabilidades del 10% mensual o para entregar vehículos e inmuebles subvencionando más del 50% del valor de esos bienes.</a:t>
            </a:r>
          </a:p>
          <a:p>
            <a:pPr algn="just"/>
            <a:r>
              <a:rPr lang="es-BO" dirty="0" smtClean="0"/>
              <a:t>ROGHEL señalaba que se dedicaba . la comercialización de varios productos entre los cuales se encontraban joyas semipreciosas,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3972686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754996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110659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986508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BO" dirty="0" smtClean="0"/>
              <a:t>EL USO EN BOLIVIA ES MÍNIMO DEBIDO A SU COMPLEJIDAD</a:t>
            </a:r>
            <a:r>
              <a:rPr lang="es-BO" baseline="0" dirty="0" smtClean="0"/>
              <a:t> 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363702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289646"/>
            <a:ext cx="7772400" cy="1015663"/>
          </a:xfrm>
        </p:spPr>
        <p:txBody>
          <a:bodyPr wrap="square">
            <a:spAutoFit/>
          </a:bodyPr>
          <a:lstStyle>
            <a:lvl1pPr algn="ctr">
              <a:defRPr lang="es-BO" sz="4000" b="0">
                <a:solidFill>
                  <a:srgbClr val="3E001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>
              <a:lnSpc>
                <a:spcPct val="150000"/>
              </a:lnSpc>
              <a:spcAft>
                <a:spcPts val="3600"/>
              </a:spcAft>
            </a:pPr>
            <a:r>
              <a:rPr lang="en-US" dirty="0" smtClean="0"/>
              <a:t>Click to edit Master title style</a:t>
            </a:r>
            <a:endParaRPr lang="es-B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67484"/>
            <a:ext cx="6400800" cy="881789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s-B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60219"/>
            <a:ext cx="2133600" cy="365125"/>
          </a:xfrm>
        </p:spPr>
        <p:txBody>
          <a:bodyPr/>
          <a:lstStyle/>
          <a:p>
            <a:fld id="{9B971456-3D2A-41AA-A07F-0E8C204B9B03}" type="datetimeFigureOut">
              <a:rPr lang="es-BO" smtClean="0"/>
              <a:pPr/>
              <a:t>17/05/2017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60219"/>
            <a:ext cx="2895600" cy="365125"/>
          </a:xfrm>
        </p:spPr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60219"/>
            <a:ext cx="2133600" cy="365125"/>
          </a:xfrm>
        </p:spPr>
        <p:txBody>
          <a:bodyPr/>
          <a:lstStyle/>
          <a:p>
            <a:fld id="{D14FA927-6F95-429F-B362-B1F50A5275FF}" type="slidenum">
              <a:rPr lang="es-BO" smtClean="0"/>
              <a:pPr/>
              <a:t>‹Nº›</a:t>
            </a:fld>
            <a:endParaRPr lang="es-BO"/>
          </a:p>
        </p:txBody>
      </p:sp>
      <p:pic>
        <p:nvPicPr>
          <p:cNvPr id="7" name="Picture 2" descr="NUEVO LOGOTIPO ASFI path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491343" cy="77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/>
          <p:nvPr userDrawn="1"/>
        </p:nvSpPr>
        <p:spPr>
          <a:xfrm flipV="1">
            <a:off x="1043608" y="1103065"/>
            <a:ext cx="6778104" cy="60325"/>
          </a:xfrm>
          <a:prstGeom prst="rect">
            <a:avLst/>
          </a:prstGeom>
          <a:solidFill>
            <a:srgbClr val="582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1" name="Rectangle 3"/>
          <p:cNvSpPr/>
          <p:nvPr userDrawn="1"/>
        </p:nvSpPr>
        <p:spPr>
          <a:xfrm>
            <a:off x="0" y="6553200"/>
            <a:ext cx="9144000" cy="45719"/>
          </a:xfrm>
          <a:prstGeom prst="rect">
            <a:avLst/>
          </a:prstGeom>
          <a:solidFill>
            <a:srgbClr val="582A4E"/>
          </a:solidFill>
          <a:ln>
            <a:solidFill>
              <a:srgbClr val="582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2" name="Line 4"/>
          <p:cNvSpPr>
            <a:spLocks noChangeShapeType="1"/>
          </p:cNvSpPr>
          <p:nvPr userDrawn="1"/>
        </p:nvSpPr>
        <p:spPr bwMode="auto">
          <a:xfrm flipV="1">
            <a:off x="899592" y="4365104"/>
            <a:ext cx="7315200" cy="0"/>
          </a:xfrm>
          <a:prstGeom prst="line">
            <a:avLst/>
          </a:prstGeom>
          <a:noFill/>
          <a:ln w="19050">
            <a:solidFill>
              <a:srgbClr val="3E001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itle Placeholder 1"/>
          <p:cNvSpPr txBox="1">
            <a:spLocks/>
          </p:cNvSpPr>
          <p:nvPr userDrawn="1"/>
        </p:nvSpPr>
        <p:spPr>
          <a:xfrm>
            <a:off x="4557192" y="5463848"/>
            <a:ext cx="4479304" cy="6242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72023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470103"/>
                </a:solidFill>
              </a:rPr>
              <a:t>DIRECCIÓN DE ESTUDIOS Y PUBLICACIONES</a:t>
            </a:r>
            <a:endParaRPr lang="es-ES" sz="1800" b="1" dirty="0">
              <a:solidFill>
                <a:srgbClr val="4701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310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3730"/>
            <a:ext cx="6813104" cy="795301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5E022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B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ü"/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ü"/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ü"/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B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58842"/>
            <a:ext cx="2133600" cy="365125"/>
          </a:xfrm>
        </p:spPr>
        <p:txBody>
          <a:bodyPr/>
          <a:lstStyle/>
          <a:p>
            <a:fld id="{9B971456-3D2A-41AA-A07F-0E8C204B9B03}" type="datetimeFigureOut">
              <a:rPr lang="es-BO" smtClean="0"/>
              <a:pPr/>
              <a:t>17/05/2017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40450"/>
            <a:ext cx="2895600" cy="365125"/>
          </a:xfrm>
        </p:spPr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7195"/>
            <a:ext cx="2133600" cy="365125"/>
          </a:xfrm>
        </p:spPr>
        <p:txBody>
          <a:bodyPr/>
          <a:lstStyle/>
          <a:p>
            <a:fld id="{D14FA927-6F95-429F-B362-B1F50A5275FF}" type="slidenum">
              <a:rPr lang="es-BO" smtClean="0"/>
              <a:pPr/>
              <a:t>‹Nº›</a:t>
            </a:fld>
            <a:endParaRPr lang="es-BO"/>
          </a:p>
        </p:txBody>
      </p:sp>
      <p:pic>
        <p:nvPicPr>
          <p:cNvPr id="7" name="Picture 2" descr="NUEVO LOGOTIPO ASFI path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491343" cy="77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/>
          <p:nvPr userDrawn="1"/>
        </p:nvSpPr>
        <p:spPr>
          <a:xfrm>
            <a:off x="0" y="6553200"/>
            <a:ext cx="9144000" cy="45719"/>
          </a:xfrm>
          <a:prstGeom prst="rect">
            <a:avLst/>
          </a:prstGeom>
          <a:solidFill>
            <a:srgbClr val="582A4E"/>
          </a:solidFill>
          <a:ln>
            <a:solidFill>
              <a:srgbClr val="582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0" name="Rectangle 6"/>
          <p:cNvSpPr/>
          <p:nvPr userDrawn="1"/>
        </p:nvSpPr>
        <p:spPr>
          <a:xfrm flipV="1">
            <a:off x="457200" y="1087413"/>
            <a:ext cx="6778104" cy="60325"/>
          </a:xfrm>
          <a:prstGeom prst="rect">
            <a:avLst/>
          </a:prstGeom>
          <a:solidFill>
            <a:srgbClr val="582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542502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989" y="3489747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36001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1456-3D2A-41AA-A07F-0E8C204B9B03}" type="datetimeFigureOut">
              <a:rPr lang="es-BO" smtClean="0"/>
              <a:pPr/>
              <a:t>17/05/2017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A927-6F95-429F-B362-B1F50A5275FF}" type="slidenum">
              <a:rPr lang="es-BO" smtClean="0"/>
              <a:pPr/>
              <a:t>‹Nº›</a:t>
            </a:fld>
            <a:endParaRPr lang="es-BO"/>
          </a:p>
        </p:txBody>
      </p:sp>
      <p:pic>
        <p:nvPicPr>
          <p:cNvPr id="7" name="Picture 2" descr="NUEVO LOGOTIPO ASFI path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491343" cy="77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/>
          <p:cNvSpPr/>
          <p:nvPr userDrawn="1"/>
        </p:nvSpPr>
        <p:spPr>
          <a:xfrm flipV="1">
            <a:off x="827584" y="5085183"/>
            <a:ext cx="7499176" cy="60325"/>
          </a:xfrm>
          <a:prstGeom prst="rect">
            <a:avLst/>
          </a:prstGeom>
          <a:solidFill>
            <a:srgbClr val="582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9" name="Line 4"/>
          <p:cNvSpPr>
            <a:spLocks noChangeShapeType="1"/>
          </p:cNvSpPr>
          <p:nvPr userDrawn="1"/>
        </p:nvSpPr>
        <p:spPr bwMode="auto">
          <a:xfrm>
            <a:off x="904268" y="3087910"/>
            <a:ext cx="7422492" cy="53057"/>
          </a:xfrm>
          <a:prstGeom prst="line">
            <a:avLst/>
          </a:prstGeom>
          <a:noFill/>
          <a:ln w="19050">
            <a:solidFill>
              <a:srgbClr val="3E001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69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57119"/>
            <a:ext cx="2133600" cy="365125"/>
          </a:xfrm>
        </p:spPr>
        <p:txBody>
          <a:bodyPr/>
          <a:lstStyle/>
          <a:p>
            <a:fld id="{9B971456-3D2A-41AA-A07F-0E8C204B9B03}" type="datetimeFigureOut">
              <a:rPr lang="es-BO" smtClean="0"/>
              <a:pPr/>
              <a:t>17/05/2017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57119"/>
            <a:ext cx="2895600" cy="365125"/>
          </a:xfrm>
        </p:spPr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157119"/>
            <a:ext cx="2133600" cy="365125"/>
          </a:xfrm>
        </p:spPr>
        <p:txBody>
          <a:bodyPr/>
          <a:lstStyle/>
          <a:p>
            <a:fld id="{D14FA927-6F95-429F-B362-B1F50A5275FF}" type="slidenum">
              <a:rPr lang="es-BO" smtClean="0"/>
              <a:pPr/>
              <a:t>‹Nº›</a:t>
            </a:fld>
            <a:endParaRPr lang="es-BO"/>
          </a:p>
        </p:txBody>
      </p:sp>
      <p:pic>
        <p:nvPicPr>
          <p:cNvPr id="8" name="Picture 2" descr="NUEVO LOGOTIPO ASFI path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491343" cy="77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/>
          <p:nvPr userDrawn="1"/>
        </p:nvSpPr>
        <p:spPr>
          <a:xfrm>
            <a:off x="0" y="6553200"/>
            <a:ext cx="9144000" cy="45719"/>
          </a:xfrm>
          <a:prstGeom prst="rect">
            <a:avLst/>
          </a:prstGeom>
          <a:solidFill>
            <a:srgbClr val="582A4E"/>
          </a:solidFill>
          <a:ln>
            <a:solidFill>
              <a:srgbClr val="582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0" name="Rectangle 6"/>
          <p:cNvSpPr/>
          <p:nvPr userDrawn="1"/>
        </p:nvSpPr>
        <p:spPr>
          <a:xfrm flipV="1">
            <a:off x="457200" y="1087413"/>
            <a:ext cx="6778104" cy="60325"/>
          </a:xfrm>
          <a:prstGeom prst="rect">
            <a:avLst/>
          </a:prstGeom>
          <a:solidFill>
            <a:srgbClr val="582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7504" y="193730"/>
            <a:ext cx="7162800" cy="795301"/>
          </a:xfrm>
        </p:spPr>
        <p:txBody>
          <a:bodyPr>
            <a:normAutofit/>
          </a:bodyPr>
          <a:lstStyle>
            <a:lvl1pPr>
              <a:defRPr sz="1800" b="1">
                <a:solidFill>
                  <a:srgbClr val="5E022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2026528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65304"/>
            <a:ext cx="2133600" cy="365125"/>
          </a:xfrm>
        </p:spPr>
        <p:txBody>
          <a:bodyPr/>
          <a:lstStyle/>
          <a:p>
            <a:fld id="{9B971456-3D2A-41AA-A07F-0E8C204B9B03}" type="datetimeFigureOut">
              <a:rPr lang="es-BO" smtClean="0"/>
              <a:pPr/>
              <a:t>17/05/2017</a:t>
            </a:fld>
            <a:endParaRPr lang="es-B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endParaRPr lang="es-B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165304"/>
            <a:ext cx="2133600" cy="365125"/>
          </a:xfrm>
        </p:spPr>
        <p:txBody>
          <a:bodyPr/>
          <a:lstStyle/>
          <a:p>
            <a:fld id="{D14FA927-6F95-429F-B362-B1F50A5275FF}" type="slidenum">
              <a:rPr lang="es-BO" smtClean="0"/>
              <a:pPr/>
              <a:t>‹Nº›</a:t>
            </a:fld>
            <a:endParaRPr lang="es-BO"/>
          </a:p>
        </p:txBody>
      </p:sp>
      <p:pic>
        <p:nvPicPr>
          <p:cNvPr id="6" name="Picture 2" descr="NUEVO LOGOTIPO ASFI path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491343" cy="77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/>
          <p:nvPr userDrawn="1"/>
        </p:nvSpPr>
        <p:spPr>
          <a:xfrm>
            <a:off x="0" y="6553200"/>
            <a:ext cx="9144000" cy="45719"/>
          </a:xfrm>
          <a:prstGeom prst="rect">
            <a:avLst/>
          </a:prstGeom>
          <a:solidFill>
            <a:srgbClr val="582A4E"/>
          </a:solidFill>
          <a:ln>
            <a:solidFill>
              <a:srgbClr val="582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0" name="Rectangle 6"/>
          <p:cNvSpPr/>
          <p:nvPr userDrawn="1"/>
        </p:nvSpPr>
        <p:spPr>
          <a:xfrm flipV="1">
            <a:off x="457200" y="1087413"/>
            <a:ext cx="6778104" cy="60325"/>
          </a:xfrm>
          <a:prstGeom prst="rect">
            <a:avLst/>
          </a:prstGeom>
          <a:solidFill>
            <a:srgbClr val="582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7504" y="193730"/>
            <a:ext cx="7162800" cy="795301"/>
          </a:xfrm>
        </p:spPr>
        <p:txBody>
          <a:bodyPr>
            <a:normAutofit/>
          </a:bodyPr>
          <a:lstStyle>
            <a:lvl1pPr>
              <a:defRPr sz="1800" b="1">
                <a:solidFill>
                  <a:srgbClr val="5E022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2601815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p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60219"/>
            <a:ext cx="2133600" cy="365125"/>
          </a:xfrm>
        </p:spPr>
        <p:txBody>
          <a:bodyPr/>
          <a:lstStyle/>
          <a:p>
            <a:fld id="{9B971456-3D2A-41AA-A07F-0E8C204B9B03}" type="datetimeFigureOut">
              <a:rPr lang="es-BO" smtClean="0"/>
              <a:pPr/>
              <a:t>17/05/2017</a:t>
            </a:fld>
            <a:endParaRPr lang="es-B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160219"/>
            <a:ext cx="2895600" cy="365125"/>
          </a:xfrm>
        </p:spPr>
        <p:txBody>
          <a:bodyPr/>
          <a:lstStyle/>
          <a:p>
            <a:endParaRPr lang="es-B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160219"/>
            <a:ext cx="2133600" cy="365125"/>
          </a:xfrm>
        </p:spPr>
        <p:txBody>
          <a:bodyPr/>
          <a:lstStyle/>
          <a:p>
            <a:fld id="{D14FA927-6F95-429F-B362-B1F50A5275FF}" type="slidenum">
              <a:rPr lang="es-BO" smtClean="0"/>
              <a:pPr/>
              <a:t>‹Nº›</a:t>
            </a:fld>
            <a:endParaRPr lang="es-BO"/>
          </a:p>
        </p:txBody>
      </p:sp>
      <p:pic>
        <p:nvPicPr>
          <p:cNvPr id="5" name="Picture 2" descr="NUEVO LOGOTIPO ASFI path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491343" cy="77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/>
          <p:cNvSpPr/>
          <p:nvPr userDrawn="1"/>
        </p:nvSpPr>
        <p:spPr>
          <a:xfrm flipV="1">
            <a:off x="457200" y="1087413"/>
            <a:ext cx="6778104" cy="60325"/>
          </a:xfrm>
          <a:prstGeom prst="rect">
            <a:avLst/>
          </a:prstGeom>
          <a:solidFill>
            <a:srgbClr val="582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07504" y="193730"/>
            <a:ext cx="7162800" cy="795301"/>
          </a:xfrm>
        </p:spPr>
        <p:txBody>
          <a:bodyPr>
            <a:normAutofit/>
          </a:bodyPr>
          <a:lstStyle>
            <a:lvl1pPr>
              <a:defRPr sz="1800" b="1">
                <a:solidFill>
                  <a:srgbClr val="5E022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4095465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1456-3D2A-41AA-A07F-0E8C204B9B03}" type="datetimeFigureOut">
              <a:rPr lang="es-BO" smtClean="0"/>
              <a:pPr/>
              <a:t>17/05/2017</a:t>
            </a:fld>
            <a:endParaRPr lang="es-B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A927-6F95-429F-B362-B1F50A5275FF}" type="slidenum">
              <a:rPr lang="es-BO" smtClean="0"/>
              <a:pPr/>
              <a:t>‹Nº›</a:t>
            </a:fld>
            <a:endParaRPr lang="es-BO"/>
          </a:p>
        </p:txBody>
      </p:sp>
      <p:pic>
        <p:nvPicPr>
          <p:cNvPr id="6" name="Picture 2" descr="NUEVO LOGOTIPO ASFI path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491343" cy="77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7504" y="193730"/>
            <a:ext cx="7162800" cy="795301"/>
          </a:xfrm>
        </p:spPr>
        <p:txBody>
          <a:bodyPr>
            <a:normAutofit/>
          </a:bodyPr>
          <a:lstStyle>
            <a:lvl1pPr>
              <a:defRPr sz="1800" b="1">
                <a:solidFill>
                  <a:srgbClr val="5E022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1498532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128427"/>
            <a:ext cx="677909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s-B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71456-3D2A-41AA-A07F-0E8C204B9B03}" type="datetimeFigureOut">
              <a:rPr lang="es-BO" smtClean="0"/>
              <a:pPr/>
              <a:t>17/05/2017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A927-6F95-429F-B362-B1F50A5275FF}" type="slidenum">
              <a:rPr lang="es-BO" smtClean="0"/>
              <a:pPr/>
              <a:t>‹Nº›</a:t>
            </a:fld>
            <a:endParaRPr lang="es-BO"/>
          </a:p>
        </p:txBody>
      </p:sp>
      <p:pic>
        <p:nvPicPr>
          <p:cNvPr id="8" name="Picture 2" descr="NUEVO LOGOTIPO ASFI paths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491343" cy="77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949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72023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263824" y="1371599"/>
            <a:ext cx="7422976" cy="18722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55000"/>
              </a:lnSpc>
            </a:pPr>
            <a:endParaRPr lang="en-US" sz="7600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608263"/>
            <a:ext cx="7772400" cy="707886"/>
          </a:xfrm>
        </p:spPr>
        <p:txBody>
          <a:bodyPr/>
          <a:lstStyle/>
          <a:p>
            <a:r>
              <a:rPr lang="es-BO" dirty="0" smtClean="0"/>
              <a:t>ESTAFAS PIRAMIDALES</a:t>
            </a:r>
            <a:endParaRPr lang="es-E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BO" smtClean="0"/>
              <a:t>Mayo </a:t>
            </a:r>
            <a:r>
              <a:rPr lang="es-BO" dirty="0" smtClean="0"/>
              <a:t>de 2017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038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539750" y="193675"/>
            <a:ext cx="6731000" cy="795338"/>
          </a:xfrm>
        </p:spPr>
        <p:txBody>
          <a:bodyPr>
            <a:normAutofit/>
          </a:bodyPr>
          <a:lstStyle/>
          <a:p>
            <a:r>
              <a:rPr lang="es-BO" sz="2000" dirty="0" smtClean="0"/>
              <a:t>ESTAFAS PIRAMIDALES DE MAYOR CONNOTACIÓN EN BOLIVIA</a:t>
            </a:r>
            <a:br>
              <a:rPr lang="es-BO" sz="2000" dirty="0" smtClean="0"/>
            </a:br>
            <a:r>
              <a:rPr lang="es-BO" sz="2000" dirty="0" smtClean="0"/>
              <a:t>CASO PAYDIAMOND (2015 - 2017)</a:t>
            </a:r>
            <a:endParaRPr lang="es-BO" sz="2000" dirty="0"/>
          </a:p>
        </p:txBody>
      </p:sp>
      <p:sp>
        <p:nvSpPr>
          <p:cNvPr id="2" name="Flecha doblada 1"/>
          <p:cNvSpPr/>
          <p:nvPr/>
        </p:nvSpPr>
        <p:spPr>
          <a:xfrm rot="10800000" flipH="1">
            <a:off x="2633433" y="5214170"/>
            <a:ext cx="1656184" cy="1167158"/>
          </a:xfrm>
          <a:prstGeom prst="bentArrow">
            <a:avLst>
              <a:gd name="adj1" fmla="val 25000"/>
              <a:gd name="adj2" fmla="val 26764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solidFill>
                <a:schemeClr val="tx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289617" y="5400415"/>
            <a:ext cx="4684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BO" sz="2400" b="1" dirty="0" smtClean="0">
                <a:solidFill>
                  <a:schemeClr val="accent2">
                    <a:lumMod val="75000"/>
                  </a:schemeClr>
                </a:solidFill>
              </a:rPr>
              <a:t>El dinero de los últimos inversores financiaba las ganancias de los primeros inversores</a:t>
            </a:r>
            <a:endParaRPr lang="es-BO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69059617"/>
              </p:ext>
            </p:extLst>
          </p:nvPr>
        </p:nvGraphicFramePr>
        <p:xfrm>
          <a:off x="251520" y="1150170"/>
          <a:ext cx="872284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86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89526" y="1465705"/>
            <a:ext cx="8444666" cy="156966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BO" sz="2400" dirty="0"/>
              <a:t>En  agosto  de  2016,  </a:t>
            </a:r>
            <a:r>
              <a:rPr lang="es-BO" sz="2400" dirty="0" smtClean="0"/>
              <a:t>ASFI  </a:t>
            </a:r>
            <a:r>
              <a:rPr lang="es-BO" sz="2400" dirty="0"/>
              <a:t>advirtió  la  captación  de  dinero  del  público  por  </a:t>
            </a:r>
            <a:r>
              <a:rPr lang="es-BO" sz="2400" dirty="0" smtClean="0"/>
              <a:t>parte  </a:t>
            </a:r>
            <a:r>
              <a:rPr lang="es-BO" sz="2400" dirty="0"/>
              <a:t>de  personas  que </a:t>
            </a:r>
            <a:r>
              <a:rPr lang="es-BO" sz="2400" dirty="0" smtClean="0"/>
              <a:t> operaban </a:t>
            </a:r>
            <a:r>
              <a:rPr lang="es-BO" sz="2400" dirty="0"/>
              <a:t>a nombre de </a:t>
            </a:r>
            <a:r>
              <a:rPr lang="es-BO" sz="2400" dirty="0" err="1"/>
              <a:t>Pay</a:t>
            </a:r>
            <a:r>
              <a:rPr lang="es-BO" sz="2400" dirty="0"/>
              <a:t> </a:t>
            </a:r>
            <a:r>
              <a:rPr lang="es-BO" sz="2400" dirty="0" err="1"/>
              <a:t>Diamond</a:t>
            </a:r>
            <a:r>
              <a:rPr lang="es-BO" sz="2400" dirty="0"/>
              <a:t> y Global Club sin contar con licencia de autorización para realizar </a:t>
            </a:r>
            <a:r>
              <a:rPr lang="es-BO" sz="2400" dirty="0" smtClean="0"/>
              <a:t>esta  actividad.  </a:t>
            </a:r>
            <a:endParaRPr lang="es-BO" sz="2400" dirty="0"/>
          </a:p>
        </p:txBody>
      </p:sp>
      <p:sp>
        <p:nvSpPr>
          <p:cNvPr id="4" name="Rectángulo 3"/>
          <p:cNvSpPr/>
          <p:nvPr/>
        </p:nvSpPr>
        <p:spPr>
          <a:xfrm>
            <a:off x="381911" y="3801052"/>
            <a:ext cx="8452281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BO" sz="2400" dirty="0" smtClean="0"/>
              <a:t>Denuncia  </a:t>
            </a:r>
            <a:r>
              <a:rPr lang="es-BO" sz="2400" dirty="0"/>
              <a:t>penal  interpuesta  ante  el  Ministerio  </a:t>
            </a:r>
            <a:r>
              <a:rPr lang="es-BO" sz="2400" dirty="0" smtClean="0"/>
              <a:t>Público.</a:t>
            </a:r>
            <a:endParaRPr lang="es-BO" sz="24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89526" y="193730"/>
            <a:ext cx="6880777" cy="795301"/>
          </a:xfrm>
        </p:spPr>
        <p:txBody>
          <a:bodyPr>
            <a:normAutofit/>
          </a:bodyPr>
          <a:lstStyle/>
          <a:p>
            <a:r>
              <a:rPr lang="es-BO" sz="2000" dirty="0" smtClean="0"/>
              <a:t>ESTAFAS PIRAMIDALES DE MAYOR CONNOTACIÓN EN BOLIVIA</a:t>
            </a:r>
            <a:br>
              <a:rPr lang="es-BO" sz="2000" dirty="0" smtClean="0"/>
            </a:br>
            <a:r>
              <a:rPr lang="es-BO" sz="2000" dirty="0" smtClean="0"/>
              <a:t>CASO PAYDIAMOND (2015 - 2017)</a:t>
            </a:r>
            <a:endParaRPr lang="es-BO" sz="2000" dirty="0"/>
          </a:p>
        </p:txBody>
      </p:sp>
      <p:sp>
        <p:nvSpPr>
          <p:cNvPr id="6" name="Rectángulo 5"/>
          <p:cNvSpPr/>
          <p:nvPr/>
        </p:nvSpPr>
        <p:spPr>
          <a:xfrm>
            <a:off x="389526" y="5157192"/>
            <a:ext cx="8444666" cy="83099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2400" dirty="0"/>
              <a:t>Esta denuncia logró medidas sustitutivas a la </a:t>
            </a:r>
            <a:r>
              <a:rPr lang="es-BO" sz="2400" dirty="0" smtClean="0"/>
              <a:t>detención preventiva </a:t>
            </a:r>
            <a:r>
              <a:rPr lang="es-BO" sz="2400" dirty="0"/>
              <a:t>a varias personas i</a:t>
            </a:r>
            <a:r>
              <a:rPr lang="es-BO" sz="2400" dirty="0" smtClean="0"/>
              <a:t>mplicadas por </a:t>
            </a:r>
            <a:r>
              <a:rPr lang="es-BO" sz="2400" dirty="0"/>
              <a:t>este </a:t>
            </a:r>
            <a:r>
              <a:rPr lang="es-BO" sz="2400" dirty="0" smtClean="0"/>
              <a:t>delito.</a:t>
            </a:r>
            <a:endParaRPr lang="es-BO" sz="2400" dirty="0">
              <a:effectLst/>
            </a:endParaRPr>
          </a:p>
        </p:txBody>
      </p:sp>
      <p:sp>
        <p:nvSpPr>
          <p:cNvPr id="8" name="Flecha abajo 7"/>
          <p:cNvSpPr/>
          <p:nvPr/>
        </p:nvSpPr>
        <p:spPr>
          <a:xfrm>
            <a:off x="4067944" y="3092850"/>
            <a:ext cx="576064" cy="6172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9" name="Flecha abajo 8"/>
          <p:cNvSpPr/>
          <p:nvPr/>
        </p:nvSpPr>
        <p:spPr>
          <a:xfrm>
            <a:off x="4031987" y="4444710"/>
            <a:ext cx="576064" cy="6172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2" name="CuadroTexto 1"/>
          <p:cNvSpPr txBox="1"/>
          <p:nvPr/>
        </p:nvSpPr>
        <p:spPr>
          <a:xfrm>
            <a:off x="319012" y="6381328"/>
            <a:ext cx="3678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200" dirty="0" smtClean="0"/>
              <a:t>Fuente: Nota de prensa ASFI</a:t>
            </a:r>
            <a:endParaRPr lang="es-BO" sz="1200" dirty="0"/>
          </a:p>
        </p:txBody>
      </p:sp>
    </p:spTree>
    <p:extLst>
      <p:ext uri="{BB962C8B-B14F-4D97-AF65-F5344CB8AC3E}">
        <p14:creationId xmlns:p14="http://schemas.microsoft.com/office/powerpoint/2010/main" val="124925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3730"/>
            <a:ext cx="6802760" cy="795301"/>
          </a:xfrm>
        </p:spPr>
        <p:txBody>
          <a:bodyPr>
            <a:normAutofit fontScale="90000"/>
          </a:bodyPr>
          <a:lstStyle/>
          <a:p>
            <a:r>
              <a:rPr lang="es-BO" dirty="0"/>
              <a:t>ESTAFAS PIRAMIDALES DE MAYOR CONNOTACIÓN EN BOLIVIA</a:t>
            </a:r>
            <a:br>
              <a:rPr lang="es-BO" dirty="0"/>
            </a:br>
            <a:r>
              <a:rPr lang="es-BO" dirty="0"/>
              <a:t>CASO </a:t>
            </a:r>
            <a:r>
              <a:rPr lang="es-BO" dirty="0" smtClean="0"/>
              <a:t>BITCOIN CASH </a:t>
            </a:r>
            <a:r>
              <a:rPr lang="es-BO" dirty="0"/>
              <a:t>(2015 - 2017</a:t>
            </a:r>
            <a:r>
              <a:rPr lang="es-BO" dirty="0" smtClean="0"/>
              <a:t>)</a:t>
            </a:r>
            <a:br>
              <a:rPr lang="es-BO" dirty="0" smtClean="0"/>
            </a:br>
            <a:r>
              <a:rPr lang="es-BO" dirty="0"/>
              <a:t>EXPRESADO EN DÓLARES ESTADOUNIDENSES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87524" y="128019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BO" sz="2400" dirty="0">
                <a:solidFill>
                  <a:srgbClr val="000000"/>
                </a:solidFill>
                <a:latin typeface="Calibri" panose="020F0502020204030204" pitchFamily="34" charset="0"/>
              </a:rPr>
              <a:t>La empresa </a:t>
            </a:r>
            <a:r>
              <a:rPr lang="es-BO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ofrecía </a:t>
            </a:r>
            <a:r>
              <a:rPr lang="es-BO" sz="2400" dirty="0">
                <a:solidFill>
                  <a:srgbClr val="000000"/>
                </a:solidFill>
                <a:latin typeface="Calibri" panose="020F0502020204030204" pitchFamily="34" charset="0"/>
              </a:rPr>
              <a:t>multiplicar en poco tiempo el dinero de las personas mediante supuestas inversiones en </a:t>
            </a:r>
            <a:r>
              <a:rPr lang="es-BO" sz="2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criptomonedas</a:t>
            </a:r>
            <a:r>
              <a:rPr lang="es-BO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BO" sz="2400" dirty="0"/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448492"/>
              </p:ext>
            </p:extLst>
          </p:nvPr>
        </p:nvGraphicFramePr>
        <p:xfrm>
          <a:off x="323528" y="2210957"/>
          <a:ext cx="4860539" cy="3247600"/>
        </p:xfrm>
        <a:graphic>
          <a:graphicData uri="http://schemas.openxmlformats.org/drawingml/2006/table">
            <a:tbl>
              <a:tblPr/>
              <a:tblGrid>
                <a:gridCol w="1123636">
                  <a:extLst>
                    <a:ext uri="{9D8B030D-6E8A-4147-A177-3AD203B41FA5}">
                      <a16:colId xmlns:a16="http://schemas.microsoft.com/office/drawing/2014/main" val="3899788258"/>
                    </a:ext>
                  </a:extLst>
                </a:gridCol>
                <a:gridCol w="1506942">
                  <a:extLst>
                    <a:ext uri="{9D8B030D-6E8A-4147-A177-3AD203B41FA5}">
                      <a16:colId xmlns:a16="http://schemas.microsoft.com/office/drawing/2014/main" val="507707461"/>
                    </a:ext>
                  </a:extLst>
                </a:gridCol>
                <a:gridCol w="2229961">
                  <a:extLst>
                    <a:ext uri="{9D8B030D-6E8A-4147-A177-3AD203B41FA5}">
                      <a16:colId xmlns:a16="http://schemas.microsoft.com/office/drawing/2014/main" val="3563640285"/>
                    </a:ext>
                  </a:extLst>
                </a:gridCol>
              </a:tblGrid>
              <a:tr h="544835"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PAQUETES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 POR </a:t>
                      </a:r>
                      <a:r>
                        <a:rPr lang="es-B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DÍA 6%</a:t>
                      </a:r>
                      <a:endParaRPr lang="es-B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55685"/>
                  </a:ext>
                </a:extLst>
              </a:tr>
              <a:tr h="537887">
                <a:tc>
                  <a:txBody>
                    <a:bodyPr/>
                    <a:lstStyle/>
                    <a:p>
                      <a:pPr algn="l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364497"/>
                  </a:ext>
                </a:extLst>
              </a:tr>
              <a:tr h="537887">
                <a:tc>
                  <a:txBody>
                    <a:bodyPr/>
                    <a:lstStyle/>
                    <a:p>
                      <a:pPr algn="l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950585"/>
                  </a:ext>
                </a:extLst>
              </a:tr>
              <a:tr h="537887">
                <a:tc>
                  <a:txBody>
                    <a:bodyPr/>
                    <a:lstStyle/>
                    <a:p>
                      <a:pPr algn="l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SENIOR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090404"/>
                  </a:ext>
                </a:extLst>
              </a:tr>
              <a:tr h="537887">
                <a:tc>
                  <a:txBody>
                    <a:bodyPr/>
                    <a:lstStyle/>
                    <a:p>
                      <a:pPr algn="l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6593"/>
                  </a:ext>
                </a:extLst>
              </a:tr>
              <a:tr h="537887">
                <a:tc>
                  <a:txBody>
                    <a:bodyPr/>
                    <a:lstStyle/>
                    <a:p>
                      <a:pPr algn="l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2.100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403357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656818"/>
              </p:ext>
            </p:extLst>
          </p:nvPr>
        </p:nvGraphicFramePr>
        <p:xfrm>
          <a:off x="5347109" y="2265380"/>
          <a:ext cx="3293343" cy="1116330"/>
        </p:xfrm>
        <a:graphic>
          <a:graphicData uri="http://schemas.openxmlformats.org/drawingml/2006/table">
            <a:tbl>
              <a:tblPr/>
              <a:tblGrid>
                <a:gridCol w="3293343">
                  <a:extLst>
                    <a:ext uri="{9D8B030D-6E8A-4147-A177-3AD203B41FA5}">
                      <a16:colId xmlns:a16="http://schemas.microsoft.com/office/drawing/2014/main" val="11286314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285750" marR="0" indent="-28575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</a:t>
                      </a:r>
                      <a:r>
                        <a:rPr lang="es-B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ESPECIAL POR PERSONA QUE INSCRIBA RECIBE BS100 AL MOMENTO</a:t>
                      </a:r>
                      <a:endParaRPr lang="es-B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4283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b"/>
                      <a:endParaRPr lang="es-B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570155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057936"/>
              </p:ext>
            </p:extLst>
          </p:nvPr>
        </p:nvGraphicFramePr>
        <p:xfrm>
          <a:off x="5275523" y="3216062"/>
          <a:ext cx="3312368" cy="618695"/>
        </p:xfrm>
        <a:graphic>
          <a:graphicData uri="http://schemas.openxmlformats.org/drawingml/2006/table">
            <a:tbl>
              <a:tblPr/>
              <a:tblGrid>
                <a:gridCol w="3312368">
                  <a:extLst>
                    <a:ext uri="{9D8B030D-6E8A-4147-A177-3AD203B41FA5}">
                      <a16:colId xmlns:a16="http://schemas.microsoft.com/office/drawing/2014/main" val="281831414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285750" indent="-285750" algn="ctr" fontAlgn="b">
                        <a:buFont typeface="Wingdings" panose="05000000000000000000" pitchFamily="2" charset="2"/>
                        <a:buChar char="v"/>
                      </a:pPr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TIEMPO EN DÍAS CALENDARIO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26884"/>
                  </a:ext>
                </a:extLst>
              </a:tr>
              <a:tr h="334850">
                <a:tc>
                  <a:txBody>
                    <a:bodyPr/>
                    <a:lstStyle/>
                    <a:p>
                      <a:pPr algn="l" fontAlgn="b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</a:t>
                      </a:r>
                      <a:r>
                        <a:rPr lang="es-B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</a:t>
                      </a:r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74381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5290989" y="4223919"/>
            <a:ext cx="3600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BO" dirty="0" smtClean="0">
                <a:solidFill>
                  <a:srgbClr val="000000"/>
                </a:solidFill>
                <a:latin typeface="Lato"/>
              </a:rPr>
              <a:t>BCB: Está </a:t>
            </a:r>
            <a:r>
              <a:rPr lang="es-BO" dirty="0">
                <a:solidFill>
                  <a:srgbClr val="000000"/>
                </a:solidFill>
                <a:latin typeface="Lato"/>
              </a:rPr>
              <a:t>prohibido el uso de monedas no emitidas o reguladas por países o zonas </a:t>
            </a:r>
            <a:r>
              <a:rPr lang="es-BO" dirty="0" smtClean="0">
                <a:solidFill>
                  <a:srgbClr val="000000"/>
                </a:solidFill>
                <a:latin typeface="Lato"/>
              </a:rPr>
              <a:t>económicas</a:t>
            </a:r>
            <a:r>
              <a:rPr lang="es-BO" dirty="0">
                <a:solidFill>
                  <a:srgbClr val="000000"/>
                </a:solidFill>
                <a:latin typeface="Lato"/>
              </a:rPr>
              <a:t>.</a:t>
            </a:r>
            <a:br>
              <a:rPr lang="es-BO" dirty="0">
                <a:solidFill>
                  <a:srgbClr val="000000"/>
                </a:solidFill>
                <a:latin typeface="Lato"/>
              </a:rPr>
            </a:br>
            <a:endParaRPr lang="es-BO" dirty="0"/>
          </a:p>
        </p:txBody>
      </p:sp>
      <p:sp>
        <p:nvSpPr>
          <p:cNvPr id="3" name="CuadroTexto 2"/>
          <p:cNvSpPr txBox="1"/>
          <p:nvPr/>
        </p:nvSpPr>
        <p:spPr>
          <a:xfrm>
            <a:off x="2740461" y="5494439"/>
            <a:ext cx="6403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2400" b="1" dirty="0" smtClean="0">
                <a:solidFill>
                  <a:schemeClr val="accent1">
                    <a:lumMod val="75000"/>
                  </a:schemeClr>
                </a:solidFill>
              </a:rPr>
              <a:t>En este caso la estafa consistía en que el dinero invertido jamás era devuelto aduciendo haberse perdido en una inversión riesgosa</a:t>
            </a:r>
            <a:endParaRPr lang="es-B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Flecha doblada 8"/>
          <p:cNvSpPr/>
          <p:nvPr/>
        </p:nvSpPr>
        <p:spPr>
          <a:xfrm rot="10800000" flipH="1">
            <a:off x="1049873" y="5527610"/>
            <a:ext cx="1577911" cy="853718"/>
          </a:xfrm>
          <a:prstGeom prst="bentArrow">
            <a:avLst>
              <a:gd name="adj1" fmla="val 25000"/>
              <a:gd name="adj2" fmla="val 26764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solidFill>
                <a:schemeClr val="tx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9512" y="6525344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200" dirty="0" smtClean="0"/>
              <a:t>Fuente: Periódico la Opinión</a:t>
            </a:r>
            <a:endParaRPr lang="es-BO" sz="1200" dirty="0"/>
          </a:p>
        </p:txBody>
      </p:sp>
    </p:spTree>
    <p:extLst>
      <p:ext uri="{BB962C8B-B14F-4D97-AF65-F5344CB8AC3E}">
        <p14:creationId xmlns:p14="http://schemas.microsoft.com/office/powerpoint/2010/main" val="352001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467544" y="193730"/>
            <a:ext cx="6802760" cy="795301"/>
          </a:xfrm>
        </p:spPr>
        <p:txBody>
          <a:bodyPr/>
          <a:lstStyle/>
          <a:p>
            <a:r>
              <a:rPr lang="es-BO" dirty="0" smtClean="0"/>
              <a:t>ACCIONES QUE REALIZA ASFI EN CONTRA DE LAS ESTAFAS PIRAMIDALES</a:t>
            </a:r>
            <a:endParaRPr lang="es-BO" dirty="0"/>
          </a:p>
        </p:txBody>
      </p:sp>
      <p:sp>
        <p:nvSpPr>
          <p:cNvPr id="18" name="CuadroTexto 17"/>
          <p:cNvSpPr txBox="1"/>
          <p:nvPr/>
        </p:nvSpPr>
        <p:spPr>
          <a:xfrm>
            <a:off x="397415" y="1280474"/>
            <a:ext cx="1804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2400" dirty="0" smtClean="0">
                <a:solidFill>
                  <a:srgbClr val="B80000"/>
                </a:solidFill>
              </a:rPr>
              <a:t>Preventivas</a:t>
            </a:r>
            <a:endParaRPr lang="es-BO" sz="2400" dirty="0">
              <a:solidFill>
                <a:srgbClr val="B80000"/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81416" y="1726598"/>
            <a:ext cx="793950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BO" sz="2000" dirty="0"/>
              <a:t>C</a:t>
            </a:r>
            <a:r>
              <a:rPr lang="es-BO" sz="2000" dirty="0" smtClean="0"/>
              <a:t>ampaña </a:t>
            </a:r>
            <a:r>
              <a:rPr lang="es-BO" sz="2000" dirty="0"/>
              <a:t>contra las estafas piramidales a través de micro cápsulas informativas denominadas 'Pan comido', luego de destapar </a:t>
            </a:r>
            <a:r>
              <a:rPr lang="es-BO" sz="2000" dirty="0" smtClean="0"/>
              <a:t>ilegalidades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BO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BO" sz="2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BO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BO" sz="2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BO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BO" sz="2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BO" sz="20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BO" sz="2000" dirty="0"/>
              <a:t>I</a:t>
            </a:r>
            <a:r>
              <a:rPr lang="es-BO" sz="2000" dirty="0" smtClean="0"/>
              <a:t>nformación permanentemente </a:t>
            </a:r>
            <a:r>
              <a:rPr lang="es-BO" sz="2000" dirty="0"/>
              <a:t>a través de </a:t>
            </a:r>
            <a:r>
              <a:rPr lang="es-BO" sz="2000" dirty="0" smtClean="0"/>
              <a:t>medios de comunicación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BO" sz="2000" dirty="0" smtClean="0"/>
          </a:p>
          <a:p>
            <a:endParaRPr lang="es-BO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BO" sz="20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601894"/>
            <a:ext cx="6562725" cy="17145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4894371"/>
            <a:ext cx="2815572" cy="175059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4757" y="4853215"/>
            <a:ext cx="3363627" cy="176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18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467544" y="193730"/>
            <a:ext cx="6802760" cy="795301"/>
          </a:xfrm>
        </p:spPr>
        <p:txBody>
          <a:bodyPr/>
          <a:lstStyle/>
          <a:p>
            <a:r>
              <a:rPr lang="es-BO" dirty="0" smtClean="0"/>
              <a:t>ACCIONES QUE PUEDE REALIZAR ASFI EN CONTRA DE LAS ESTAFAS PIRAMIDALES</a:t>
            </a:r>
            <a:endParaRPr lang="es-BO" dirty="0"/>
          </a:p>
        </p:txBody>
      </p:sp>
      <p:sp>
        <p:nvSpPr>
          <p:cNvPr id="4" name="CuadroTexto 3"/>
          <p:cNvSpPr txBox="1"/>
          <p:nvPr/>
        </p:nvSpPr>
        <p:spPr>
          <a:xfrm>
            <a:off x="323528" y="1199543"/>
            <a:ext cx="1804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2400" dirty="0" smtClean="0">
                <a:solidFill>
                  <a:srgbClr val="B80000"/>
                </a:solidFill>
              </a:rPr>
              <a:t>Posteriores</a:t>
            </a:r>
            <a:endParaRPr lang="es-BO" sz="2400" dirty="0">
              <a:solidFill>
                <a:srgbClr val="B800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23528" y="1654147"/>
            <a:ext cx="81287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BO" sz="2000" dirty="0"/>
              <a:t>Paralelamente a la </a:t>
            </a:r>
            <a:r>
              <a:rPr lang="es-BO" sz="2000" dirty="0" smtClean="0"/>
              <a:t>clausura, se realizan denuncias penales interpuestas </a:t>
            </a:r>
            <a:r>
              <a:rPr lang="es-BO" sz="2000" dirty="0"/>
              <a:t>ante </a:t>
            </a:r>
            <a:r>
              <a:rPr lang="es-BO" sz="2000" dirty="0" smtClean="0"/>
              <a:t>el Ministerio </a:t>
            </a:r>
            <a:r>
              <a:rPr lang="es-BO" sz="2000" dirty="0"/>
              <a:t>Público por la presunta comisión del delito de </a:t>
            </a:r>
            <a:r>
              <a:rPr lang="es-BO" sz="2000" dirty="0" smtClean="0"/>
              <a:t>intermediación </a:t>
            </a:r>
            <a:r>
              <a:rPr lang="es-BO" sz="2000" dirty="0"/>
              <a:t>f</a:t>
            </a:r>
            <a:r>
              <a:rPr lang="es-BO" sz="2000" dirty="0" smtClean="0"/>
              <a:t>inanciera </a:t>
            </a:r>
            <a:r>
              <a:rPr lang="es-BO" sz="2000" dirty="0"/>
              <a:t>sin autorización </a:t>
            </a:r>
            <a:r>
              <a:rPr lang="es-BO" sz="2000" dirty="0" smtClean="0"/>
              <a:t>o licencia.</a:t>
            </a:r>
          </a:p>
          <a:p>
            <a:pPr algn="just"/>
            <a:endParaRPr lang="es-BO" sz="2000" dirty="0"/>
          </a:p>
        </p:txBody>
      </p:sp>
      <p:sp>
        <p:nvSpPr>
          <p:cNvPr id="6" name="Rectángulo 5"/>
          <p:cNvSpPr/>
          <p:nvPr/>
        </p:nvSpPr>
        <p:spPr>
          <a:xfrm>
            <a:off x="5739685" y="3380124"/>
            <a:ext cx="2907586" cy="317009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2000" dirty="0">
                <a:solidFill>
                  <a:schemeClr val="accent2">
                    <a:lumMod val="75000"/>
                  </a:schemeClr>
                </a:solidFill>
              </a:rPr>
              <a:t>En  agosto  de  2016,  </a:t>
            </a:r>
            <a:r>
              <a:rPr lang="es-BO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BO" sz="2000" dirty="0">
                <a:solidFill>
                  <a:schemeClr val="accent2">
                    <a:lumMod val="75000"/>
                  </a:schemeClr>
                </a:solidFill>
              </a:rPr>
              <a:t>ASFI  advirtió  la  captación  de  dinero  del  público  por  parte  de  personas  que  operaban a nombre de </a:t>
            </a:r>
            <a:r>
              <a:rPr lang="es-BO" sz="2000" dirty="0" err="1">
                <a:solidFill>
                  <a:schemeClr val="accent2">
                    <a:lumMod val="75000"/>
                  </a:schemeClr>
                </a:solidFill>
              </a:rPr>
              <a:t>Pay</a:t>
            </a:r>
            <a:r>
              <a:rPr lang="es-BO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BO" sz="2000" dirty="0" err="1">
                <a:solidFill>
                  <a:schemeClr val="accent2">
                    <a:lumMod val="75000"/>
                  </a:schemeClr>
                </a:solidFill>
              </a:rPr>
              <a:t>Diamond</a:t>
            </a:r>
            <a:r>
              <a:rPr lang="es-BO" sz="2000" dirty="0">
                <a:solidFill>
                  <a:schemeClr val="accent2">
                    <a:lumMod val="75000"/>
                  </a:schemeClr>
                </a:solidFill>
              </a:rPr>
              <a:t> y Global Club sin contar con licencia de autorización para realizar esta  actividad. 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65008" y="3429000"/>
            <a:ext cx="2620664" cy="255454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2000" dirty="0">
                <a:solidFill>
                  <a:schemeClr val="accent2">
                    <a:lumMod val="75000"/>
                  </a:schemeClr>
                </a:solidFill>
              </a:rPr>
              <a:t>La demanda inicial se presentó el 22 de enero de 1992</a:t>
            </a:r>
            <a:r>
              <a:rPr lang="es-BO" sz="2000" dirty="0" smtClean="0">
                <a:solidFill>
                  <a:schemeClr val="accent2">
                    <a:lumMod val="75000"/>
                  </a:schemeClr>
                </a:solidFill>
              </a:rPr>
              <a:t>, por </a:t>
            </a:r>
            <a:r>
              <a:rPr lang="es-BO" sz="2000" dirty="0">
                <a:solidFill>
                  <a:schemeClr val="accent2">
                    <a:lumMod val="75000"/>
                  </a:schemeClr>
                </a:solidFill>
              </a:rPr>
              <a:t>los delitos de estafa, quiebra, abuso de confianza</a:t>
            </a:r>
            <a:r>
              <a:rPr lang="es-BO" sz="2000" dirty="0" smtClean="0">
                <a:solidFill>
                  <a:schemeClr val="accent2">
                    <a:lumMod val="75000"/>
                  </a:schemeClr>
                </a:solidFill>
              </a:rPr>
              <a:t>, apropiación </a:t>
            </a:r>
            <a:r>
              <a:rPr lang="es-BO" sz="2000" dirty="0">
                <a:solidFill>
                  <a:schemeClr val="accent2">
                    <a:lumMod val="75000"/>
                  </a:schemeClr>
                </a:solidFill>
              </a:rPr>
              <a:t>indebida, destrucción de documentos y </a:t>
            </a:r>
            <a:r>
              <a:rPr lang="es-BO" sz="2000" dirty="0" smtClean="0">
                <a:solidFill>
                  <a:schemeClr val="accent2">
                    <a:lumMod val="75000"/>
                  </a:schemeClr>
                </a:solidFill>
              </a:rPr>
              <a:t>otros.</a:t>
            </a:r>
            <a:endParaRPr lang="es-BO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90712" y="2785641"/>
            <a:ext cx="196925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BO" sz="2800" b="1" dirty="0" smtClean="0">
                <a:solidFill>
                  <a:schemeClr val="accent1">
                    <a:lumMod val="75000"/>
                  </a:schemeClr>
                </a:solidFill>
              </a:rPr>
              <a:t>CASO FINSA</a:t>
            </a:r>
            <a:endParaRPr lang="es-BO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599516" y="2715976"/>
            <a:ext cx="318792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BO" sz="2800" b="1" dirty="0" smtClean="0">
                <a:solidFill>
                  <a:schemeClr val="accent1">
                    <a:lumMod val="75000"/>
                  </a:schemeClr>
                </a:solidFill>
              </a:rPr>
              <a:t>CASO PAYDIAMOND</a:t>
            </a:r>
            <a:endParaRPr lang="es-BO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995783" y="2715976"/>
            <a:ext cx="230992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BO" sz="2800" b="1" dirty="0" smtClean="0">
                <a:solidFill>
                  <a:schemeClr val="accent1">
                    <a:lumMod val="75000"/>
                  </a:schemeClr>
                </a:solidFill>
              </a:rPr>
              <a:t>CASO ROGHEL</a:t>
            </a:r>
            <a:endParaRPr lang="es-BO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940038" y="3380123"/>
            <a:ext cx="2421417" cy="317009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2000" dirty="0">
                <a:solidFill>
                  <a:schemeClr val="accent2">
                    <a:lumMod val="75000"/>
                  </a:schemeClr>
                </a:solidFill>
              </a:rPr>
              <a:t>Enero del 2008 la SBEF clausuró los locales donde</a:t>
            </a:r>
          </a:p>
          <a:p>
            <a:pPr algn="just"/>
            <a:r>
              <a:rPr lang="es-BO" sz="2000" dirty="0">
                <a:solidFill>
                  <a:schemeClr val="accent2">
                    <a:lumMod val="75000"/>
                  </a:schemeClr>
                </a:solidFill>
              </a:rPr>
              <a:t>ROGHEL realizaba sus operaciones ilegales. Paralelamente a la</a:t>
            </a:r>
          </a:p>
          <a:p>
            <a:pPr algn="just"/>
            <a:r>
              <a:rPr lang="es-BO" sz="2000" dirty="0">
                <a:solidFill>
                  <a:schemeClr val="accent2">
                    <a:lumMod val="75000"/>
                  </a:schemeClr>
                </a:solidFill>
              </a:rPr>
              <a:t>clausura, la SBEF denunció </a:t>
            </a:r>
            <a:r>
              <a:rPr lang="es-BO" sz="2000" dirty="0" smtClean="0">
                <a:solidFill>
                  <a:schemeClr val="accent2">
                    <a:lumMod val="75000"/>
                  </a:schemeClr>
                </a:solidFill>
              </a:rPr>
              <a:t>formalmente ante </a:t>
            </a:r>
            <a:r>
              <a:rPr lang="es-BO" sz="2000" dirty="0">
                <a:solidFill>
                  <a:schemeClr val="accent2">
                    <a:lumMod val="75000"/>
                  </a:schemeClr>
                </a:solidFill>
              </a:rPr>
              <a:t>el Ministerio </a:t>
            </a:r>
            <a:r>
              <a:rPr lang="es-BO" sz="2000" dirty="0" smtClean="0">
                <a:solidFill>
                  <a:schemeClr val="accent2">
                    <a:lumMod val="75000"/>
                  </a:schemeClr>
                </a:solidFill>
              </a:rPr>
              <a:t>Público.</a:t>
            </a:r>
            <a:endParaRPr lang="es-BO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95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68896" y="2661436"/>
            <a:ext cx="632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6000" dirty="0" smtClean="0">
                <a:solidFill>
                  <a:srgbClr val="4B0103"/>
                </a:solidFill>
              </a:rPr>
              <a:t>GRACIAS</a:t>
            </a:r>
            <a:endParaRPr lang="es-BO" sz="6000" dirty="0">
              <a:solidFill>
                <a:srgbClr val="4B01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81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67544" y="193730"/>
            <a:ext cx="6802760" cy="795301"/>
          </a:xfrm>
        </p:spPr>
        <p:txBody>
          <a:bodyPr>
            <a:normAutofit/>
          </a:bodyPr>
          <a:lstStyle/>
          <a:p>
            <a:r>
              <a:rPr lang="es-BO" sz="2000" dirty="0" smtClean="0"/>
              <a:t>PERFILES DEL ESTAFADOR Y EL ESTAFADO</a:t>
            </a:r>
            <a:endParaRPr lang="es-BO" sz="2000" dirty="0"/>
          </a:p>
        </p:txBody>
      </p:sp>
      <p:sp>
        <p:nvSpPr>
          <p:cNvPr id="6" name="Triángulo isósceles 5"/>
          <p:cNvSpPr/>
          <p:nvPr/>
        </p:nvSpPr>
        <p:spPr>
          <a:xfrm>
            <a:off x="251520" y="1268760"/>
            <a:ext cx="8496944" cy="5328592"/>
          </a:xfrm>
          <a:prstGeom prst="triangle">
            <a:avLst/>
          </a:prstGeom>
          <a:solidFill>
            <a:schemeClr val="accent1">
              <a:lumMod val="60000"/>
              <a:lumOff val="40000"/>
              <a:alpha val="51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330066254"/>
              </p:ext>
            </p:extLst>
          </p:nvPr>
        </p:nvGraphicFramePr>
        <p:xfrm>
          <a:off x="488604" y="1412776"/>
          <a:ext cx="825986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869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539552" y="193730"/>
            <a:ext cx="6730752" cy="795301"/>
          </a:xfrm>
        </p:spPr>
        <p:txBody>
          <a:bodyPr/>
          <a:lstStyle/>
          <a:p>
            <a:r>
              <a:rPr lang="es-BO" dirty="0"/>
              <a:t>ESTAFAS PIRAMIDALES DE MAYOR CONNOTACIÓN EN BOLIVIA</a:t>
            </a:r>
            <a:br>
              <a:rPr lang="es-BO" dirty="0"/>
            </a:br>
            <a:r>
              <a:rPr lang="es-BO" dirty="0" smtClean="0"/>
              <a:t>CARACTERÍSTICAS DE LAS CRIPTOMONEDAS</a:t>
            </a:r>
            <a:endParaRPr lang="es-BO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38164632"/>
              </p:ext>
            </p:extLst>
          </p:nvPr>
        </p:nvGraphicFramePr>
        <p:xfrm>
          <a:off x="-493701" y="1196752"/>
          <a:ext cx="8460432" cy="528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783027" y="1432675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000" b="1" dirty="0" smtClean="0"/>
              <a:t>Por cambios favorables en el tipo de cambio*</a:t>
            </a:r>
            <a:endParaRPr lang="es-BO" sz="2000" b="1" dirty="0"/>
          </a:p>
        </p:txBody>
      </p:sp>
      <p:sp>
        <p:nvSpPr>
          <p:cNvPr id="6" name="Rectángulo 5"/>
          <p:cNvSpPr/>
          <p:nvPr/>
        </p:nvSpPr>
        <p:spPr>
          <a:xfrm>
            <a:off x="6827917" y="5448418"/>
            <a:ext cx="22865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BO" sz="2000" b="1" dirty="0" smtClean="0">
                <a:solidFill>
                  <a:srgbClr val="000000"/>
                </a:solidFill>
              </a:rPr>
              <a:t>Hay </a:t>
            </a:r>
            <a:r>
              <a:rPr lang="es-BO" sz="2000" b="1" dirty="0">
                <a:solidFill>
                  <a:srgbClr val="000000"/>
                </a:solidFill>
              </a:rPr>
              <a:t>personas que por sí solas crean sus </a:t>
            </a:r>
            <a:r>
              <a:rPr lang="es-BO" sz="2000" b="1" dirty="0" err="1" smtClean="0">
                <a:solidFill>
                  <a:srgbClr val="000000"/>
                </a:solidFill>
              </a:rPr>
              <a:t>Bitcoin</a:t>
            </a:r>
            <a:r>
              <a:rPr lang="es-BO" sz="2000" b="1" dirty="0" smtClean="0">
                <a:solidFill>
                  <a:srgbClr val="000000"/>
                </a:solidFill>
              </a:rPr>
              <a:t> </a:t>
            </a:r>
            <a:r>
              <a:rPr lang="es-BO" sz="2000" b="1" dirty="0">
                <a:solidFill>
                  <a:srgbClr val="000000"/>
                </a:solidFill>
              </a:rPr>
              <a:t>(se los llama "mineros</a:t>
            </a:r>
            <a:r>
              <a:rPr lang="es-BO" sz="2000" b="1" dirty="0" smtClean="0">
                <a:solidFill>
                  <a:srgbClr val="000000"/>
                </a:solidFill>
              </a:rPr>
              <a:t>")</a:t>
            </a:r>
            <a:endParaRPr lang="es-BO" sz="2000" b="1" dirty="0"/>
          </a:p>
        </p:txBody>
      </p:sp>
      <p:sp>
        <p:nvSpPr>
          <p:cNvPr id="7" name="Rectángulo 6"/>
          <p:cNvSpPr/>
          <p:nvPr/>
        </p:nvSpPr>
        <p:spPr>
          <a:xfrm>
            <a:off x="7539950" y="3717032"/>
            <a:ext cx="1537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BO" sz="2800" dirty="0" smtClean="0">
                <a:solidFill>
                  <a:srgbClr val="000000"/>
                </a:solidFill>
              </a:rPr>
              <a:t>Ganancia</a:t>
            </a:r>
            <a:endParaRPr lang="es-BO" sz="2800" dirty="0"/>
          </a:p>
        </p:txBody>
      </p:sp>
      <p:sp>
        <p:nvSpPr>
          <p:cNvPr id="8" name="Flecha arriba y abajo 7"/>
          <p:cNvSpPr/>
          <p:nvPr/>
        </p:nvSpPr>
        <p:spPr>
          <a:xfrm>
            <a:off x="7991872" y="2431921"/>
            <a:ext cx="468560" cy="1285111"/>
          </a:xfrm>
          <a:prstGeom prst="up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9" name="Flecha arriba y abajo 8"/>
          <p:cNvSpPr/>
          <p:nvPr/>
        </p:nvSpPr>
        <p:spPr>
          <a:xfrm>
            <a:off x="8022454" y="4240252"/>
            <a:ext cx="468560" cy="1285111"/>
          </a:xfrm>
          <a:prstGeom prst="up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1" name="Rectángulo 10"/>
          <p:cNvSpPr/>
          <p:nvPr/>
        </p:nvSpPr>
        <p:spPr>
          <a:xfrm>
            <a:off x="-16024" y="6441359"/>
            <a:ext cx="70907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BO" sz="1600" dirty="0" smtClean="0"/>
              <a:t>* TC AL 21/04/17</a:t>
            </a:r>
            <a:r>
              <a:rPr lang="es-BO" sz="1600" dirty="0"/>
              <a:t>: 1 BITCOIN EQUIVALE A </a:t>
            </a:r>
            <a:r>
              <a:rPr lang="es-BO" sz="1600" dirty="0" smtClean="0"/>
              <a:t>1.217,15 </a:t>
            </a:r>
            <a:r>
              <a:rPr lang="es-BO" sz="1600" dirty="0"/>
              <a:t>Dólares </a:t>
            </a:r>
            <a:r>
              <a:rPr lang="es-BO" sz="1600" dirty="0" smtClean="0"/>
              <a:t>Estadounidenses</a:t>
            </a:r>
            <a:endParaRPr lang="es-BO" sz="1600" dirty="0"/>
          </a:p>
        </p:txBody>
      </p:sp>
    </p:spTree>
    <p:extLst>
      <p:ext uri="{BB962C8B-B14F-4D97-AF65-F5344CB8AC3E}">
        <p14:creationId xmlns:p14="http://schemas.microsoft.com/office/powerpoint/2010/main" val="288405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 smtClean="0"/>
              <a:t>Marco Legal</a:t>
            </a:r>
            <a:endParaRPr lang="es-BO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353897906"/>
              </p:ext>
            </p:extLst>
          </p:nvPr>
        </p:nvGraphicFramePr>
        <p:xfrm>
          <a:off x="352872" y="1257134"/>
          <a:ext cx="8467600" cy="5052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77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BO" sz="2000" dirty="0" smtClean="0"/>
              <a:t>ESTAFA PIRAMIDAL</a:t>
            </a:r>
            <a:endParaRPr lang="es-BO" sz="2000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251520" y="1340768"/>
            <a:ext cx="6813104" cy="892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BO" dirty="0" smtClean="0"/>
              <a:t>¿Qué es una estafa piramidal?</a:t>
            </a:r>
            <a:endParaRPr lang="es-BO" dirty="0"/>
          </a:p>
        </p:txBody>
      </p:sp>
      <p:sp>
        <p:nvSpPr>
          <p:cNvPr id="7" name="Rectángulo 6"/>
          <p:cNvSpPr/>
          <p:nvPr/>
        </p:nvSpPr>
        <p:spPr>
          <a:xfrm>
            <a:off x="3863752" y="2056611"/>
            <a:ext cx="49567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BO" sz="3600" dirty="0">
                <a:solidFill>
                  <a:srgbClr val="00B050"/>
                </a:solidFill>
              </a:rPr>
              <a:t>O</a:t>
            </a:r>
            <a:r>
              <a:rPr lang="es-BO" sz="3600" dirty="0" smtClean="0">
                <a:solidFill>
                  <a:srgbClr val="00B050"/>
                </a:solidFill>
              </a:rPr>
              <a:t>peración </a:t>
            </a:r>
            <a:r>
              <a:rPr lang="es-BO" sz="3600" dirty="0">
                <a:solidFill>
                  <a:srgbClr val="00B050"/>
                </a:solidFill>
              </a:rPr>
              <a:t>fraudulenta de inversión que implica el pago de intereses a los inversores de su propio dinero invertido o del dinero de nuevos inversores</a:t>
            </a:r>
          </a:p>
        </p:txBody>
      </p:sp>
      <p:sp>
        <p:nvSpPr>
          <p:cNvPr id="8" name="Flecha doblada 7"/>
          <p:cNvSpPr/>
          <p:nvPr/>
        </p:nvSpPr>
        <p:spPr>
          <a:xfrm rot="10800000" flipH="1">
            <a:off x="1907704" y="2059439"/>
            <a:ext cx="1956048" cy="1527574"/>
          </a:xfrm>
          <a:prstGeom prst="bentArrow">
            <a:avLst>
              <a:gd name="adj1" fmla="val 25000"/>
              <a:gd name="adj2" fmla="val 28624"/>
              <a:gd name="adj3" fmla="val 25000"/>
              <a:gd name="adj4" fmla="val 4375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solidFill>
                <a:schemeClr val="tx1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928" y="3735179"/>
            <a:ext cx="3187824" cy="271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79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897" y="158125"/>
            <a:ext cx="6802760" cy="795301"/>
          </a:xfrm>
        </p:spPr>
        <p:txBody>
          <a:bodyPr>
            <a:normAutofit/>
          </a:bodyPr>
          <a:lstStyle/>
          <a:p>
            <a:r>
              <a:rPr lang="es-BO" sz="2000" dirty="0" smtClean="0"/>
              <a:t>FUNCIONAMIENTO DE UNA ESTAFA PIRAMIDAL</a:t>
            </a:r>
            <a:endParaRPr lang="es-BO" sz="2000" dirty="0"/>
          </a:p>
        </p:txBody>
      </p:sp>
      <p:sp>
        <p:nvSpPr>
          <p:cNvPr id="6" name="Estrella de 10 puntas 5"/>
          <p:cNvSpPr/>
          <p:nvPr/>
        </p:nvSpPr>
        <p:spPr>
          <a:xfrm>
            <a:off x="3738128" y="1161660"/>
            <a:ext cx="1357948" cy="1180941"/>
          </a:xfrm>
          <a:prstGeom prst="star10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6600" dirty="0" smtClean="0">
                <a:solidFill>
                  <a:schemeClr val="accent1"/>
                </a:solidFill>
              </a:rPr>
              <a:t>1</a:t>
            </a:r>
            <a:endParaRPr lang="es-BO" sz="6600" dirty="0">
              <a:solidFill>
                <a:schemeClr val="accent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332082" y="2280526"/>
            <a:ext cx="2260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1600" b="1" dirty="0" smtClean="0">
                <a:solidFill>
                  <a:srgbClr val="00B050"/>
                </a:solidFill>
              </a:rPr>
              <a:t>Una persona o empresa promete ganancias milagrosas con un riesgo bajo o nulo</a:t>
            </a:r>
            <a:endParaRPr lang="es-BO" sz="1600" b="1" dirty="0">
              <a:solidFill>
                <a:srgbClr val="00B050"/>
              </a:solidFill>
            </a:endParaRPr>
          </a:p>
        </p:txBody>
      </p:sp>
      <p:sp>
        <p:nvSpPr>
          <p:cNvPr id="24" name="Estrella de 10 puntas 23"/>
          <p:cNvSpPr/>
          <p:nvPr/>
        </p:nvSpPr>
        <p:spPr>
          <a:xfrm>
            <a:off x="8065450" y="5420842"/>
            <a:ext cx="966688" cy="799986"/>
          </a:xfrm>
          <a:prstGeom prst="star10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4000" b="1" dirty="0" smtClean="0">
                <a:solidFill>
                  <a:schemeClr val="accent2">
                    <a:lumMod val="50000"/>
                  </a:schemeClr>
                </a:solidFill>
              </a:rPr>
              <a:t>14</a:t>
            </a:r>
            <a:endParaRPr lang="es-BO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Estrella de 10 puntas 24"/>
          <p:cNvSpPr/>
          <p:nvPr/>
        </p:nvSpPr>
        <p:spPr>
          <a:xfrm>
            <a:off x="6659843" y="5449102"/>
            <a:ext cx="985032" cy="834247"/>
          </a:xfrm>
          <a:prstGeom prst="star10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4000" b="1" dirty="0" smtClean="0">
                <a:solidFill>
                  <a:schemeClr val="accent2">
                    <a:lumMod val="50000"/>
                  </a:schemeClr>
                </a:solidFill>
              </a:rPr>
              <a:t>13</a:t>
            </a:r>
            <a:endParaRPr lang="es-BO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Estrella de 10 puntas 25"/>
          <p:cNvSpPr/>
          <p:nvPr/>
        </p:nvSpPr>
        <p:spPr>
          <a:xfrm>
            <a:off x="5332980" y="5408678"/>
            <a:ext cx="968031" cy="894984"/>
          </a:xfrm>
          <a:prstGeom prst="star10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4000" b="1" dirty="0" smtClean="0">
                <a:solidFill>
                  <a:schemeClr val="accent2">
                    <a:lumMod val="50000"/>
                  </a:schemeClr>
                </a:solidFill>
              </a:rPr>
              <a:t>12</a:t>
            </a:r>
            <a:endParaRPr lang="es-BO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Estrella de 10 puntas 27"/>
          <p:cNvSpPr/>
          <p:nvPr/>
        </p:nvSpPr>
        <p:spPr>
          <a:xfrm>
            <a:off x="2729425" y="5484340"/>
            <a:ext cx="974852" cy="897256"/>
          </a:xfrm>
          <a:prstGeom prst="star10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40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</a:p>
        </p:txBody>
      </p:sp>
      <p:sp>
        <p:nvSpPr>
          <p:cNvPr id="29" name="Estrella de 10 puntas 28"/>
          <p:cNvSpPr/>
          <p:nvPr/>
        </p:nvSpPr>
        <p:spPr>
          <a:xfrm>
            <a:off x="1470515" y="5484340"/>
            <a:ext cx="896674" cy="897256"/>
          </a:xfrm>
          <a:prstGeom prst="star10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4000" b="1" dirty="0">
                <a:solidFill>
                  <a:schemeClr val="accent2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30" name="Estrella de 10 puntas 29"/>
          <p:cNvSpPr/>
          <p:nvPr/>
        </p:nvSpPr>
        <p:spPr>
          <a:xfrm>
            <a:off x="162531" y="5431473"/>
            <a:ext cx="867948" cy="869507"/>
          </a:xfrm>
          <a:prstGeom prst="star10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4000" b="1" dirty="0">
                <a:solidFill>
                  <a:schemeClr val="accent2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31" name="Estrella de 10 puntas 30"/>
          <p:cNvSpPr/>
          <p:nvPr/>
        </p:nvSpPr>
        <p:spPr>
          <a:xfrm>
            <a:off x="6845355" y="3929343"/>
            <a:ext cx="985032" cy="983402"/>
          </a:xfrm>
          <a:prstGeom prst="star10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6600" dirty="0">
                <a:solidFill>
                  <a:schemeClr val="accent3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32" name="Estrella de 10 puntas 31"/>
          <p:cNvSpPr/>
          <p:nvPr/>
        </p:nvSpPr>
        <p:spPr>
          <a:xfrm>
            <a:off x="5070677" y="3993585"/>
            <a:ext cx="1042639" cy="967381"/>
          </a:xfrm>
          <a:prstGeom prst="star10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6600" dirty="0">
                <a:solidFill>
                  <a:schemeClr val="accent3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33" name="Estrella de 10 puntas 32"/>
          <p:cNvSpPr/>
          <p:nvPr/>
        </p:nvSpPr>
        <p:spPr>
          <a:xfrm>
            <a:off x="1065152" y="4020577"/>
            <a:ext cx="1096459" cy="927709"/>
          </a:xfrm>
          <a:prstGeom prst="star10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6600" dirty="0">
                <a:solidFill>
                  <a:schemeClr val="accent3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34" name="Estrella de 10 puntas 33"/>
          <p:cNvSpPr/>
          <p:nvPr/>
        </p:nvSpPr>
        <p:spPr>
          <a:xfrm>
            <a:off x="2784221" y="3993585"/>
            <a:ext cx="1189997" cy="919159"/>
          </a:xfrm>
          <a:prstGeom prst="star10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6600" dirty="0">
                <a:solidFill>
                  <a:schemeClr val="accent3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35" name="Estrella de 10 puntas 34"/>
          <p:cNvSpPr/>
          <p:nvPr/>
        </p:nvSpPr>
        <p:spPr>
          <a:xfrm>
            <a:off x="5612421" y="2288094"/>
            <a:ext cx="1106657" cy="979871"/>
          </a:xfrm>
          <a:prstGeom prst="star10">
            <a:avLst/>
          </a:prstGeom>
          <a:noFill/>
          <a:ln>
            <a:solidFill>
              <a:srgbClr val="FFFF00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6600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36" name="Estrella de 10 puntas 35"/>
          <p:cNvSpPr/>
          <p:nvPr/>
        </p:nvSpPr>
        <p:spPr>
          <a:xfrm>
            <a:off x="2231152" y="2321719"/>
            <a:ext cx="1169314" cy="958114"/>
          </a:xfrm>
          <a:prstGeom prst="star10">
            <a:avLst/>
          </a:prstGeom>
          <a:noFill/>
          <a:ln>
            <a:solidFill>
              <a:srgbClr val="FFFF00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6600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1030479" y="3423123"/>
            <a:ext cx="730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BO"/>
            </a:defPPr>
            <a:lvl1pPr>
              <a:defRPr sz="1600" b="1">
                <a:solidFill>
                  <a:srgbClr val="00B050"/>
                </a:solidFill>
              </a:defRPr>
            </a:lvl1pPr>
          </a:lstStyle>
          <a:p>
            <a:pPr algn="ctr"/>
            <a:r>
              <a:rPr lang="es-BO" dirty="0"/>
              <a:t>Para que sobreviva el esquema, aparecen personas que divulgan que están ganando mucho dinero y tratan de convencer para que otros </a:t>
            </a:r>
            <a:r>
              <a:rPr lang="es-BO" dirty="0" smtClean="0"/>
              <a:t>entren </a:t>
            </a:r>
            <a:r>
              <a:rPr lang="es-BO" dirty="0"/>
              <a:t>al modelo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493380" y="6433931"/>
            <a:ext cx="8538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BO"/>
            </a:defPPr>
            <a:lvl1pPr>
              <a:defRPr sz="1600" b="1">
                <a:solidFill>
                  <a:srgbClr val="00B050"/>
                </a:solidFill>
              </a:defRPr>
            </a:lvl1pPr>
          </a:lstStyle>
          <a:p>
            <a:r>
              <a:rPr lang="es-BO" dirty="0"/>
              <a:t>Cuando el financiamiento (la red de contactos de los participantes) se agota, el sistema colapsa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718180" y="4912744"/>
            <a:ext cx="7112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BO"/>
            </a:defPPr>
            <a:lvl1pPr>
              <a:defRPr sz="1600" b="1">
                <a:solidFill>
                  <a:srgbClr val="00B050"/>
                </a:solidFill>
              </a:defRPr>
            </a:lvl1pPr>
          </a:lstStyle>
          <a:p>
            <a:pPr algn="ctr"/>
            <a:r>
              <a:rPr lang="es-BO" dirty="0"/>
              <a:t>Si bien hay nuevas personas que entran al esquema, todo parece estar perfecto, llega a un punto en que se satura y la entrada de recursos escasea</a:t>
            </a:r>
          </a:p>
        </p:txBody>
      </p:sp>
      <p:sp>
        <p:nvSpPr>
          <p:cNvPr id="40" name="Estrella de 10 puntas 39"/>
          <p:cNvSpPr/>
          <p:nvPr/>
        </p:nvSpPr>
        <p:spPr>
          <a:xfrm>
            <a:off x="4029180" y="5431473"/>
            <a:ext cx="968031" cy="894984"/>
          </a:xfrm>
          <a:prstGeom prst="star10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4000" b="1" dirty="0">
                <a:solidFill>
                  <a:schemeClr val="accent2">
                    <a:lumMod val="50000"/>
                  </a:schemeClr>
                </a:solidFill>
              </a:rPr>
              <a:t>11</a:t>
            </a:r>
          </a:p>
        </p:txBody>
      </p:sp>
      <p:sp>
        <p:nvSpPr>
          <p:cNvPr id="3" name="Flecha curvada hacia la izquierda 2"/>
          <p:cNvSpPr/>
          <p:nvPr/>
        </p:nvSpPr>
        <p:spPr>
          <a:xfrm rot="10800000" flipH="1">
            <a:off x="8332301" y="4270822"/>
            <a:ext cx="495522" cy="9720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solidFill>
                <a:schemeClr val="tx1"/>
              </a:solidFill>
            </a:endParaRPr>
          </a:p>
        </p:txBody>
      </p:sp>
      <p:sp>
        <p:nvSpPr>
          <p:cNvPr id="22" name="Flecha curvada hacia la izquierda 21"/>
          <p:cNvSpPr/>
          <p:nvPr/>
        </p:nvSpPr>
        <p:spPr>
          <a:xfrm rot="10800000" flipH="1">
            <a:off x="7976487" y="3092075"/>
            <a:ext cx="495522" cy="9720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solidFill>
                <a:schemeClr val="tx1"/>
              </a:solidFill>
            </a:endParaRPr>
          </a:p>
        </p:txBody>
      </p:sp>
      <p:sp>
        <p:nvSpPr>
          <p:cNvPr id="23" name="Flecha curvada hacia la izquierda 22"/>
          <p:cNvSpPr/>
          <p:nvPr/>
        </p:nvSpPr>
        <p:spPr>
          <a:xfrm rot="10800000" flipH="1">
            <a:off x="6886752" y="1784530"/>
            <a:ext cx="495522" cy="9720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solidFill>
                <a:schemeClr val="tx1"/>
              </a:solidFill>
            </a:endParaRPr>
          </a:p>
        </p:txBody>
      </p:sp>
      <p:sp>
        <p:nvSpPr>
          <p:cNvPr id="4" name="Flecha curvada hacia la derecha 3"/>
          <p:cNvSpPr/>
          <p:nvPr/>
        </p:nvSpPr>
        <p:spPr>
          <a:xfrm rot="10800000" flipH="1">
            <a:off x="137698" y="4270821"/>
            <a:ext cx="428225" cy="94754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solidFill>
                <a:schemeClr val="tx1"/>
              </a:solidFill>
            </a:endParaRPr>
          </a:p>
        </p:txBody>
      </p:sp>
      <p:sp>
        <p:nvSpPr>
          <p:cNvPr id="27" name="Flecha curvada hacia la derecha 26"/>
          <p:cNvSpPr/>
          <p:nvPr/>
        </p:nvSpPr>
        <p:spPr>
          <a:xfrm rot="10800000" flipH="1">
            <a:off x="636927" y="3073028"/>
            <a:ext cx="428225" cy="94754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solidFill>
                <a:schemeClr val="tx1"/>
              </a:solidFill>
            </a:endParaRPr>
          </a:p>
        </p:txBody>
      </p:sp>
      <p:sp>
        <p:nvSpPr>
          <p:cNvPr id="41" name="Flecha curvada hacia la derecha 40"/>
          <p:cNvSpPr/>
          <p:nvPr/>
        </p:nvSpPr>
        <p:spPr>
          <a:xfrm rot="10800000" flipH="1">
            <a:off x="1767960" y="1871586"/>
            <a:ext cx="428225" cy="94754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139" y="1802250"/>
            <a:ext cx="1174317" cy="847490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97" y="1801344"/>
            <a:ext cx="1276809" cy="84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7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730752" cy="795301"/>
          </a:xfrm>
        </p:spPr>
        <p:txBody>
          <a:bodyPr>
            <a:normAutofit/>
          </a:bodyPr>
          <a:lstStyle/>
          <a:p>
            <a:r>
              <a:rPr lang="es-BO" sz="2000" dirty="0" smtClean="0"/>
              <a:t>ESTAFAS PIRAMIDALES DE MAYOR CONNOTACIÓN EN BOLIVIA</a:t>
            </a:r>
            <a:br>
              <a:rPr lang="es-BO" sz="2000" dirty="0" smtClean="0"/>
            </a:br>
            <a:r>
              <a:rPr lang="es-BO" sz="2000" dirty="0" smtClean="0"/>
              <a:t>CASO FINSA (1980 -1991)</a:t>
            </a:r>
            <a:endParaRPr lang="es-BO" sz="20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02" y="3372315"/>
            <a:ext cx="2170450" cy="324200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339752" y="3469823"/>
            <a:ext cx="65527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BO" sz="2400" dirty="0" smtClean="0"/>
              <a:t>Captaba ahorros como inmobiliaria (fuera de reglas del sistema financiero)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BO" sz="2400" dirty="0" smtClean="0"/>
              <a:t>Supuestamente se invertía en compra venta de casas y terrenos.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BO" sz="2400" dirty="0" smtClean="0"/>
              <a:t>Pagaban jugosos intereses.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BO" sz="2400" dirty="0" smtClean="0"/>
              <a:t>No obstante, el negocio se alimentaba de nuevos depósitos.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s-BO" sz="2400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982163"/>
              </p:ext>
            </p:extLst>
          </p:nvPr>
        </p:nvGraphicFramePr>
        <p:xfrm>
          <a:off x="467544" y="1236806"/>
          <a:ext cx="8136904" cy="195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3594469521"/>
                    </a:ext>
                  </a:extLst>
                </a:gridCol>
                <a:gridCol w="1634303">
                  <a:extLst>
                    <a:ext uri="{9D8B030D-6E8A-4147-A177-3AD203B41FA5}">
                      <a16:colId xmlns:a16="http://schemas.microsoft.com/office/drawing/2014/main" val="1120059765"/>
                    </a:ext>
                  </a:extLst>
                </a:gridCol>
                <a:gridCol w="1978032">
                  <a:extLst>
                    <a:ext uri="{9D8B030D-6E8A-4147-A177-3AD203B41FA5}">
                      <a16:colId xmlns:a16="http://schemas.microsoft.com/office/drawing/2014/main" val="686625423"/>
                    </a:ext>
                  </a:extLst>
                </a:gridCol>
                <a:gridCol w="2652361">
                  <a:extLst>
                    <a:ext uri="{9D8B030D-6E8A-4147-A177-3AD203B41FA5}">
                      <a16:colId xmlns:a16="http://schemas.microsoft.com/office/drawing/2014/main" val="297310105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BO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MONTO </a:t>
                      </a:r>
                      <a:r>
                        <a:rPr lang="es-BO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ESTAFADO</a:t>
                      </a:r>
                      <a:endParaRPr lang="es-B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BO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N° DE PERSONAS </a:t>
                      </a:r>
                      <a:r>
                        <a:rPr lang="es-BO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ESTAFADAS</a:t>
                      </a:r>
                      <a:endParaRPr lang="es-B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BO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ACTIVIDAD O SERVICIOS</a:t>
                      </a:r>
                      <a:endParaRPr lang="es-B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BO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TASA DE INTERÉS OFRECIDA</a:t>
                      </a:r>
                      <a:endParaRPr lang="es-B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037407"/>
                  </a:ext>
                </a:extLst>
              </a:tr>
              <a:tr h="1352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BO" sz="2000" b="1" u="none" strike="noStrike">
                          <a:effectLst/>
                        </a:rPr>
                        <a:t>56 millones de dólares estadounidenses</a:t>
                      </a:r>
                      <a:endParaRPr lang="es-BO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BO" sz="2000" b="1" u="none" strike="noStrike">
                          <a:effectLst/>
                        </a:rPr>
                        <a:t>22 mil personas </a:t>
                      </a:r>
                      <a:endParaRPr lang="es-BO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BO" sz="2000" b="1" u="none" strike="noStrike" dirty="0">
                          <a:effectLst/>
                        </a:rPr>
                        <a:t>Inmobiliaria</a:t>
                      </a:r>
                      <a:endParaRPr lang="es-B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BO" sz="2000" b="1" u="none" strike="noStrike" dirty="0">
                          <a:effectLst/>
                        </a:rPr>
                        <a:t>7</a:t>
                      </a:r>
                      <a:r>
                        <a:rPr lang="es-BO" sz="2000" b="1" u="none" strike="noStrike" dirty="0" smtClean="0">
                          <a:effectLst/>
                        </a:rPr>
                        <a:t>% Mensual</a:t>
                      </a:r>
                      <a:endParaRPr lang="es-B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8305203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966649" y="3165767"/>
            <a:ext cx="2733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2400" b="1" dirty="0" smtClean="0"/>
              <a:t>Funcionamiento</a:t>
            </a:r>
            <a:endParaRPr lang="es-BO" sz="24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13044" y="6557938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400" dirty="0" smtClean="0"/>
              <a:t>Fuente: Estafas Piramidales Lecciones Aprendidas - ASFI</a:t>
            </a:r>
            <a:endParaRPr lang="es-BO" sz="1400" dirty="0"/>
          </a:p>
        </p:txBody>
      </p:sp>
    </p:spTree>
    <p:extLst>
      <p:ext uri="{BB962C8B-B14F-4D97-AF65-F5344CB8AC3E}">
        <p14:creationId xmlns:p14="http://schemas.microsoft.com/office/powerpoint/2010/main" val="667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3730"/>
            <a:ext cx="6730752" cy="795301"/>
          </a:xfrm>
        </p:spPr>
        <p:txBody>
          <a:bodyPr>
            <a:normAutofit/>
          </a:bodyPr>
          <a:lstStyle/>
          <a:p>
            <a:r>
              <a:rPr lang="es-BO" sz="2000" dirty="0"/>
              <a:t>ESTAFAS PIRAMIDALES DE MAYOR CONNOTACIÓN EN BOLIVIA</a:t>
            </a:r>
            <a:br>
              <a:rPr lang="es-BO" sz="2000" dirty="0"/>
            </a:br>
            <a:r>
              <a:rPr lang="es-BO" sz="2000" dirty="0"/>
              <a:t>CASO </a:t>
            </a:r>
            <a:r>
              <a:rPr lang="es-BO" sz="2000" dirty="0" smtClean="0"/>
              <a:t>ROGHEL (2004 - 2008)</a:t>
            </a:r>
            <a:endParaRPr lang="es-BO" sz="2000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47735"/>
              </p:ext>
            </p:extLst>
          </p:nvPr>
        </p:nvGraphicFramePr>
        <p:xfrm>
          <a:off x="293072" y="1225333"/>
          <a:ext cx="8147222" cy="1866565"/>
        </p:xfrm>
        <a:graphic>
          <a:graphicData uri="http://schemas.openxmlformats.org/drawingml/2006/table">
            <a:tbl>
              <a:tblPr firstRow="1" bandRow="1"/>
              <a:tblGrid>
                <a:gridCol w="2793936">
                  <a:extLst>
                    <a:ext uri="{9D8B030D-6E8A-4147-A177-3AD203B41FA5}">
                      <a16:colId xmlns:a16="http://schemas.microsoft.com/office/drawing/2014/main" val="3978139305"/>
                    </a:ext>
                  </a:extLst>
                </a:gridCol>
                <a:gridCol w="5353286">
                  <a:extLst>
                    <a:ext uri="{9D8B030D-6E8A-4147-A177-3AD203B41FA5}">
                      <a16:colId xmlns:a16="http://schemas.microsoft.com/office/drawing/2014/main" val="4061734506"/>
                    </a:ext>
                  </a:extLst>
                </a:gridCol>
              </a:tblGrid>
              <a:tr h="2323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B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MONTO </a:t>
                      </a:r>
                      <a:r>
                        <a:rPr lang="es-B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ESTAFADO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  <a:r>
                        <a:rPr lang="es-B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millones de dólares estadounidenses</a:t>
                      </a:r>
                      <a:endParaRPr lang="es-B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486951"/>
                  </a:ext>
                </a:extLst>
              </a:tr>
              <a:tr h="2487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B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N° DE PERSONAS </a:t>
                      </a:r>
                      <a:r>
                        <a:rPr lang="es-B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ESTAFADAS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personas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362195"/>
                  </a:ext>
                </a:extLst>
              </a:tr>
              <a:tr h="2323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B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TASA DE INTERÉS OFRECIDA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B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s-B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Mensual</a:t>
                      </a:r>
                      <a:endParaRPr lang="es-B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693369"/>
                  </a:ext>
                </a:extLst>
              </a:tr>
              <a:tr h="54159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B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ACTIVIDAD O SERVICIOS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 algn="just" rtl="0" fontAlgn="ctr">
                        <a:buClr>
                          <a:srgbClr val="000000"/>
                        </a:buClr>
                        <a:buSzPts val="1800"/>
                        <a:buFont typeface="+mj-lt"/>
                        <a:buAutoNum type="arabicPeriod"/>
                      </a:pPr>
                      <a:r>
                        <a:rPr lang="es-B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para la compra de inmuebles, vehículos y maquinaria</a:t>
                      </a:r>
                      <a:endParaRPr lang="es-B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14287"/>
                  </a:ext>
                </a:extLst>
              </a:tr>
              <a:tr h="456865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 rtl="0" fontAlgn="ctr">
                        <a:buClr>
                          <a:srgbClr val="000000"/>
                        </a:buClr>
                        <a:buSzPts val="1800"/>
                        <a:buFont typeface="+mj-lt"/>
                        <a:buNone/>
                      </a:pPr>
                      <a:r>
                        <a:rPr lang="es-B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 Programa denominado «individual»</a:t>
                      </a:r>
                      <a:endParaRPr lang="es-B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331412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90221" y="3924820"/>
            <a:ext cx="2499982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BO" dirty="0"/>
              <a:t>El interesado entregaba a la empresa entre el 30% y el 45% del costo total del </a:t>
            </a:r>
            <a:r>
              <a:rPr lang="es-BO" dirty="0" smtClean="0"/>
              <a:t>bien escogido. </a:t>
            </a:r>
            <a:endParaRPr lang="es-BO" dirty="0"/>
          </a:p>
        </p:txBody>
      </p:sp>
      <p:sp>
        <p:nvSpPr>
          <p:cNvPr id="16" name="CuadroTexto 15"/>
          <p:cNvSpPr txBox="1"/>
          <p:nvPr/>
        </p:nvSpPr>
        <p:spPr>
          <a:xfrm>
            <a:off x="3136970" y="3108714"/>
            <a:ext cx="1925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b="1" dirty="0" smtClean="0">
                <a:solidFill>
                  <a:srgbClr val="FF0000"/>
                </a:solidFill>
              </a:rPr>
              <a:t>SEGUNDO PASO</a:t>
            </a:r>
            <a:endParaRPr lang="es-BO" b="1" dirty="0">
              <a:solidFill>
                <a:srgbClr val="FF0000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2799715" y="3916358"/>
            <a:ext cx="2600484" cy="1477328"/>
          </a:xfrm>
          <a:prstGeom prst="rect">
            <a:avLst/>
          </a:prstGeom>
          <a:ln w="381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dirty="0" smtClean="0"/>
              <a:t>Después </a:t>
            </a:r>
            <a:r>
              <a:rPr lang="es-BO" dirty="0"/>
              <a:t>de 180 a 240 días </a:t>
            </a:r>
            <a:r>
              <a:rPr lang="es-BO" dirty="0" smtClean="0"/>
              <a:t>debía recibir </a:t>
            </a:r>
            <a:r>
              <a:rPr lang="es-BO" dirty="0"/>
              <a:t>el </a:t>
            </a:r>
            <a:r>
              <a:rPr lang="es-BO" dirty="0" smtClean="0"/>
              <a:t>bien. (Se ofertaba que los intereses cubran el  70% o 55% del valor restante)</a:t>
            </a:r>
            <a:endParaRPr lang="es-BO" dirty="0"/>
          </a:p>
        </p:txBody>
      </p:sp>
      <p:sp>
        <p:nvSpPr>
          <p:cNvPr id="47" name="CuadroTexto 46"/>
          <p:cNvSpPr txBox="1"/>
          <p:nvPr/>
        </p:nvSpPr>
        <p:spPr>
          <a:xfrm>
            <a:off x="577921" y="3143534"/>
            <a:ext cx="168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b="1" dirty="0" smtClean="0">
                <a:solidFill>
                  <a:srgbClr val="FF0000"/>
                </a:solidFill>
              </a:rPr>
              <a:t>PRIMER PASO</a:t>
            </a:r>
            <a:endParaRPr lang="es-BO" b="1" dirty="0">
              <a:solidFill>
                <a:srgbClr val="FF0000"/>
              </a:solidFill>
            </a:endParaRPr>
          </a:p>
        </p:txBody>
      </p:sp>
      <p:sp>
        <p:nvSpPr>
          <p:cNvPr id="49" name="Rectángulo 48"/>
          <p:cNvSpPr/>
          <p:nvPr/>
        </p:nvSpPr>
        <p:spPr>
          <a:xfrm>
            <a:off x="190221" y="5860313"/>
            <a:ext cx="2291758" cy="646331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dirty="0" smtClean="0"/>
              <a:t>La persona depositaba USD1.000</a:t>
            </a:r>
            <a:endParaRPr lang="es-BO" dirty="0"/>
          </a:p>
        </p:txBody>
      </p:sp>
      <p:sp>
        <p:nvSpPr>
          <p:cNvPr id="50" name="Rectángulo 49"/>
          <p:cNvSpPr/>
          <p:nvPr/>
        </p:nvSpPr>
        <p:spPr>
          <a:xfrm>
            <a:off x="2807197" y="5503837"/>
            <a:ext cx="2593002" cy="1200329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dirty="0" smtClean="0"/>
              <a:t>Para </a:t>
            </a:r>
            <a:r>
              <a:rPr lang="es-BO" dirty="0"/>
              <a:t>recibir </a:t>
            </a:r>
            <a:r>
              <a:rPr lang="es-BO" dirty="0" smtClean="0"/>
              <a:t>un </a:t>
            </a:r>
            <a:r>
              <a:rPr lang="es-BO" dirty="0"/>
              <a:t>interés del 10% </a:t>
            </a:r>
            <a:r>
              <a:rPr lang="es-BO" dirty="0" smtClean="0"/>
              <a:t>debía </a:t>
            </a:r>
            <a:r>
              <a:rPr lang="es-BO" dirty="0"/>
              <a:t>traer a dos personas </a:t>
            </a:r>
            <a:r>
              <a:rPr lang="es-BO" dirty="0" smtClean="0"/>
              <a:t>que depositaran USD1.000</a:t>
            </a:r>
            <a:endParaRPr lang="es-BO" dirty="0"/>
          </a:p>
        </p:txBody>
      </p:sp>
      <p:sp>
        <p:nvSpPr>
          <p:cNvPr id="51" name="CuadroTexto 50"/>
          <p:cNvSpPr txBox="1"/>
          <p:nvPr/>
        </p:nvSpPr>
        <p:spPr>
          <a:xfrm>
            <a:off x="76673" y="3473510"/>
            <a:ext cx="358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b="1" dirty="0" smtClean="0">
                <a:solidFill>
                  <a:srgbClr val="FF0000"/>
                </a:solidFill>
              </a:rPr>
              <a:t>1. Financiamiento para bienes</a:t>
            </a:r>
            <a:endParaRPr lang="es-BO" b="1" dirty="0">
              <a:solidFill>
                <a:srgbClr val="FF0000"/>
              </a:solidFill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76673" y="5285179"/>
            <a:ext cx="2372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b="1" dirty="0">
                <a:solidFill>
                  <a:srgbClr val="FF0000"/>
                </a:solidFill>
              </a:rPr>
              <a:t>2</a:t>
            </a:r>
            <a:r>
              <a:rPr lang="es-BO" b="1" dirty="0" smtClean="0">
                <a:solidFill>
                  <a:srgbClr val="FF0000"/>
                </a:solidFill>
              </a:rPr>
              <a:t>. Programa individual</a:t>
            </a:r>
            <a:endParaRPr lang="es-BO" b="1" dirty="0">
              <a:solidFill>
                <a:srgbClr val="FF0000"/>
              </a:solidFill>
            </a:endParaRPr>
          </a:p>
        </p:txBody>
      </p:sp>
      <p:sp>
        <p:nvSpPr>
          <p:cNvPr id="21" name="Cerrar llave 20"/>
          <p:cNvSpPr/>
          <p:nvPr/>
        </p:nvSpPr>
        <p:spPr>
          <a:xfrm>
            <a:off x="5237870" y="3760267"/>
            <a:ext cx="615261" cy="3049825"/>
          </a:xfrm>
          <a:prstGeom prst="rightBrace">
            <a:avLst>
              <a:gd name="adj1" fmla="val 43424"/>
              <a:gd name="adj2" fmla="val 50000"/>
            </a:avLst>
          </a:prstGeom>
          <a:ln w="3810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BO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661187" y="3644322"/>
            <a:ext cx="33329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BO" sz="2000" dirty="0" smtClean="0">
                <a:solidFill>
                  <a:schemeClr val="accent6">
                    <a:lumMod val="75000"/>
                  </a:schemeClr>
                </a:solidFill>
              </a:rPr>
              <a:t>La empresa realizaba </a:t>
            </a:r>
            <a:r>
              <a:rPr lang="es-BO" sz="2000" dirty="0">
                <a:solidFill>
                  <a:schemeClr val="accent6">
                    <a:lumMod val="75000"/>
                  </a:schemeClr>
                </a:solidFill>
              </a:rPr>
              <a:t>un cobro único del 15% como </a:t>
            </a:r>
            <a:r>
              <a:rPr lang="es-BO" sz="2000" dirty="0" smtClean="0">
                <a:solidFill>
                  <a:schemeClr val="accent6">
                    <a:lumMod val="75000"/>
                  </a:schemeClr>
                </a:solidFill>
              </a:rPr>
              <a:t>comisión.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BO" sz="2000" dirty="0" smtClean="0">
                <a:solidFill>
                  <a:schemeClr val="accent6">
                    <a:lumMod val="75000"/>
                  </a:schemeClr>
                </a:solidFill>
              </a:rPr>
              <a:t>Ambos programas se </a:t>
            </a:r>
            <a:r>
              <a:rPr lang="es-BO" sz="2000" b="1" dirty="0" smtClean="0">
                <a:solidFill>
                  <a:schemeClr val="accent6">
                    <a:lumMod val="75000"/>
                  </a:schemeClr>
                </a:solidFill>
              </a:rPr>
              <a:t>financiaban con dinero de las personas de la base de la pirámide: </a:t>
            </a:r>
            <a:r>
              <a:rPr lang="es-BO" sz="2000" dirty="0" smtClean="0">
                <a:solidFill>
                  <a:schemeClr val="accent6">
                    <a:lumMod val="75000"/>
                  </a:schemeClr>
                </a:solidFill>
              </a:rPr>
              <a:t>se compraban los bienes y se pagaban los intereses.</a:t>
            </a:r>
            <a:endParaRPr lang="es-BO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-25263" y="6632969"/>
            <a:ext cx="6120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200" dirty="0" smtClean="0"/>
              <a:t>Fuente: Estafas Piramidales Lecciones Aprendidas - ASFI</a:t>
            </a:r>
            <a:endParaRPr lang="es-BO" sz="1200" dirty="0"/>
          </a:p>
        </p:txBody>
      </p:sp>
    </p:spTree>
    <p:extLst>
      <p:ext uri="{BB962C8B-B14F-4D97-AF65-F5344CB8AC3E}">
        <p14:creationId xmlns:p14="http://schemas.microsoft.com/office/powerpoint/2010/main" val="80788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echa doblada 1"/>
          <p:cNvSpPr/>
          <p:nvPr/>
        </p:nvSpPr>
        <p:spPr>
          <a:xfrm rot="10800000" flipH="1">
            <a:off x="1763688" y="5301208"/>
            <a:ext cx="1656184" cy="1167158"/>
          </a:xfrm>
          <a:prstGeom prst="bentArrow">
            <a:avLst>
              <a:gd name="adj1" fmla="val 25000"/>
              <a:gd name="adj2" fmla="val 26764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solidFill>
                <a:schemeClr val="tx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779913" y="5488561"/>
            <a:ext cx="5231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BO" sz="2400" b="1" dirty="0" smtClean="0">
                <a:solidFill>
                  <a:schemeClr val="accent2">
                    <a:lumMod val="75000"/>
                  </a:schemeClr>
                </a:solidFill>
              </a:rPr>
              <a:t>El dinero de los últimos depositantes financiaba las ganancias de los primeros depositantes</a:t>
            </a:r>
            <a:endParaRPr lang="es-BO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3877424689"/>
              </p:ext>
            </p:extLst>
          </p:nvPr>
        </p:nvGraphicFramePr>
        <p:xfrm>
          <a:off x="0" y="828601"/>
          <a:ext cx="9144000" cy="4472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323528" y="220653"/>
            <a:ext cx="6730752" cy="795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rgbClr val="5E022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2000" dirty="0" smtClean="0"/>
              <a:t>ESTAFAS PIRAMIDALES DE MAYOR CONNOTACIÓN EN BOLIVIA</a:t>
            </a:r>
            <a:br>
              <a:rPr lang="es-BO" sz="2000" dirty="0" smtClean="0"/>
            </a:br>
            <a:r>
              <a:rPr lang="es-BO" sz="2000" dirty="0" smtClean="0"/>
              <a:t>CASO ROGHEL (2004 - 2008)</a:t>
            </a:r>
            <a:endParaRPr lang="es-BO" sz="2000" dirty="0"/>
          </a:p>
        </p:txBody>
      </p:sp>
    </p:spTree>
    <p:extLst>
      <p:ext uri="{BB962C8B-B14F-4D97-AF65-F5344CB8AC3E}">
        <p14:creationId xmlns:p14="http://schemas.microsoft.com/office/powerpoint/2010/main" val="17152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95536" y="1700808"/>
            <a:ext cx="8343954" cy="1015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2000" dirty="0">
                <a:latin typeface="BulmerBT-Roman"/>
              </a:rPr>
              <a:t>Durante la gestión 2006 e </a:t>
            </a:r>
            <a:r>
              <a:rPr lang="es-BO" sz="2000" dirty="0" smtClean="0">
                <a:latin typeface="BulmerBT-Roman"/>
              </a:rPr>
              <a:t>inicios de </a:t>
            </a:r>
            <a:r>
              <a:rPr lang="es-BO" sz="2000" dirty="0">
                <a:latin typeface="BulmerBT-Roman"/>
              </a:rPr>
              <a:t>2007, la SBEF conminó a ROGHEL a suspender sus </a:t>
            </a:r>
            <a:r>
              <a:rPr lang="es-BO" sz="2000" dirty="0" smtClean="0">
                <a:latin typeface="BulmerBT-Roman"/>
              </a:rPr>
              <a:t>ilegales operaciones </a:t>
            </a:r>
            <a:r>
              <a:rPr lang="es-BO" sz="2000" dirty="0">
                <a:latin typeface="BulmerBT-Roman"/>
              </a:rPr>
              <a:t>y a regularizar su situación pero, a pesar de </a:t>
            </a:r>
            <a:r>
              <a:rPr lang="es-BO" sz="2000" dirty="0" smtClean="0">
                <a:latin typeface="BulmerBT-Roman"/>
              </a:rPr>
              <a:t>reiteradas solicitudes </a:t>
            </a:r>
            <a:r>
              <a:rPr lang="es-BO" sz="2000" dirty="0">
                <a:latin typeface="BulmerBT-Roman"/>
              </a:rPr>
              <a:t>del Supervisor, </a:t>
            </a:r>
            <a:r>
              <a:rPr lang="es-BO" sz="2000" dirty="0" smtClean="0">
                <a:latin typeface="BulmerBT-Roman"/>
              </a:rPr>
              <a:t>no lo hizo.</a:t>
            </a:r>
            <a:endParaRPr lang="es-BO" sz="2000" dirty="0"/>
          </a:p>
        </p:txBody>
      </p:sp>
      <p:sp>
        <p:nvSpPr>
          <p:cNvPr id="4" name="Rectángulo 3"/>
          <p:cNvSpPr/>
          <p:nvPr/>
        </p:nvSpPr>
        <p:spPr>
          <a:xfrm>
            <a:off x="395536" y="5125747"/>
            <a:ext cx="8320712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2000" dirty="0" smtClean="0">
                <a:latin typeface="BulmerBT-Roman"/>
              </a:rPr>
              <a:t>Paralelamente </a:t>
            </a:r>
            <a:r>
              <a:rPr lang="es-BO" sz="2000" dirty="0">
                <a:latin typeface="BulmerBT-Roman"/>
              </a:rPr>
              <a:t>a </a:t>
            </a:r>
            <a:r>
              <a:rPr lang="es-BO" sz="2000" dirty="0" smtClean="0">
                <a:latin typeface="BulmerBT-Roman"/>
              </a:rPr>
              <a:t>la clausura</a:t>
            </a:r>
            <a:r>
              <a:rPr lang="es-BO" sz="2000" dirty="0">
                <a:latin typeface="BulmerBT-Roman"/>
              </a:rPr>
              <a:t>, la SBEF </a:t>
            </a:r>
            <a:r>
              <a:rPr lang="es-BO" sz="2000" dirty="0" smtClean="0">
                <a:latin typeface="BulmerBT-Roman"/>
              </a:rPr>
              <a:t>hizo una denuncia formal ante </a:t>
            </a:r>
            <a:r>
              <a:rPr lang="es-BO" sz="2000" dirty="0">
                <a:latin typeface="BulmerBT-Roman"/>
              </a:rPr>
              <a:t>el Ministerio </a:t>
            </a:r>
            <a:r>
              <a:rPr lang="es-BO" sz="2000" dirty="0" smtClean="0">
                <a:latin typeface="BulmerBT-Roman"/>
              </a:rPr>
              <a:t>Público.</a:t>
            </a:r>
            <a:endParaRPr lang="es-BO" sz="2000" dirty="0"/>
          </a:p>
        </p:txBody>
      </p:sp>
      <p:sp>
        <p:nvSpPr>
          <p:cNvPr id="5" name="Rectángulo 4"/>
          <p:cNvSpPr/>
          <p:nvPr/>
        </p:nvSpPr>
        <p:spPr>
          <a:xfrm>
            <a:off x="395536" y="3421561"/>
            <a:ext cx="8343954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2000" dirty="0">
                <a:latin typeface="BulmerBT-Roman"/>
              </a:rPr>
              <a:t>Después de un tortuoso trámite administrativo y judicial, que </a:t>
            </a:r>
            <a:r>
              <a:rPr lang="es-BO" sz="2000" dirty="0" smtClean="0">
                <a:latin typeface="BulmerBT-Roman"/>
              </a:rPr>
              <a:t>llevó casi </a:t>
            </a:r>
            <a:r>
              <a:rPr lang="es-BO" sz="2000" dirty="0">
                <a:latin typeface="BulmerBT-Roman"/>
              </a:rPr>
              <a:t>un año, en enero del 2008 la SBEF clausuró los locales </a:t>
            </a:r>
            <a:r>
              <a:rPr lang="es-BO" sz="2000" dirty="0" smtClean="0">
                <a:latin typeface="BulmerBT-Roman"/>
              </a:rPr>
              <a:t>donde ROGHEL </a:t>
            </a:r>
            <a:r>
              <a:rPr lang="es-BO" sz="2000" dirty="0">
                <a:latin typeface="BulmerBT-Roman"/>
              </a:rPr>
              <a:t>realizaba sus operaciones </a:t>
            </a:r>
            <a:r>
              <a:rPr lang="es-BO" sz="2000" dirty="0" smtClean="0">
                <a:latin typeface="BulmerBT-Roman"/>
              </a:rPr>
              <a:t>ilegales.</a:t>
            </a:r>
            <a:endParaRPr lang="es-BO" sz="2000" dirty="0"/>
          </a:p>
        </p:txBody>
      </p:sp>
      <p:sp>
        <p:nvSpPr>
          <p:cNvPr id="7" name="Flecha abajo 6"/>
          <p:cNvSpPr/>
          <p:nvPr/>
        </p:nvSpPr>
        <p:spPr>
          <a:xfrm>
            <a:off x="4095192" y="2760413"/>
            <a:ext cx="576064" cy="6172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8" name="Flecha abajo 7"/>
          <p:cNvSpPr/>
          <p:nvPr/>
        </p:nvSpPr>
        <p:spPr>
          <a:xfrm>
            <a:off x="4095192" y="4472883"/>
            <a:ext cx="576064" cy="6172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323528" y="220653"/>
            <a:ext cx="6730752" cy="795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rgbClr val="5E022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2000" dirty="0" smtClean="0"/>
              <a:t>ESTAFAS PIRAMIDALES DE MAYOR CONNOTACIÓN EN BOLIVIA</a:t>
            </a:r>
            <a:br>
              <a:rPr lang="es-BO" sz="2000" dirty="0" smtClean="0"/>
            </a:br>
            <a:r>
              <a:rPr lang="es-BO" sz="2000" dirty="0" smtClean="0"/>
              <a:t>CASO ROGHEL (2004 - 2008)</a:t>
            </a:r>
            <a:endParaRPr lang="es-BO" sz="20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-25263" y="6632969"/>
            <a:ext cx="6120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200" dirty="0" smtClean="0"/>
              <a:t>Fuente: Estafas Piramidales Lecciones Aprendidas - ASFI</a:t>
            </a:r>
            <a:endParaRPr lang="es-BO" sz="1200" dirty="0"/>
          </a:p>
        </p:txBody>
      </p:sp>
    </p:spTree>
    <p:extLst>
      <p:ext uri="{BB962C8B-B14F-4D97-AF65-F5344CB8AC3E}">
        <p14:creationId xmlns:p14="http://schemas.microsoft.com/office/powerpoint/2010/main" val="33299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411" y="5125683"/>
            <a:ext cx="672703" cy="672703"/>
          </a:xfrm>
          <a:prstGeom prst="rect">
            <a:avLst/>
          </a:prstGeom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539750" y="193675"/>
            <a:ext cx="6731000" cy="795338"/>
          </a:xfrm>
        </p:spPr>
        <p:txBody>
          <a:bodyPr>
            <a:normAutofit fontScale="90000"/>
          </a:bodyPr>
          <a:lstStyle/>
          <a:p>
            <a:r>
              <a:rPr lang="es-BO" sz="2000" dirty="0" smtClean="0"/>
              <a:t>ESTAFAS PIRAMIDALES DE MAYOR CONNOTACIÓN EN BOLIVIA</a:t>
            </a:r>
            <a:br>
              <a:rPr lang="es-BO" sz="2000" dirty="0" smtClean="0"/>
            </a:br>
            <a:r>
              <a:rPr lang="es-BO" sz="2000" dirty="0" smtClean="0"/>
              <a:t>CASO PAYDIAMOND (2015 - 2017)</a:t>
            </a:r>
            <a:br>
              <a:rPr lang="es-BO" sz="2000" dirty="0" smtClean="0"/>
            </a:br>
            <a:r>
              <a:rPr lang="es-BO" sz="2000" dirty="0" smtClean="0"/>
              <a:t>EXPRESADO EN </a:t>
            </a:r>
            <a:r>
              <a:rPr lang="es-BO" sz="2000" dirty="0"/>
              <a:t>DÓLARES ESTADOUNIDENSES</a:t>
            </a:r>
            <a:r>
              <a:rPr lang="es-BO" sz="20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s-BO" sz="2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s-BO" sz="20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0327" y="5628290"/>
            <a:ext cx="6065143" cy="936104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9614" y="1160473"/>
            <a:ext cx="8230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BO" dirty="0"/>
              <a:t>L</a:t>
            </a:r>
            <a:r>
              <a:rPr lang="es-BO" dirty="0" smtClean="0"/>
              <a:t>a </a:t>
            </a:r>
            <a:r>
              <a:rPr lang="es-BO" dirty="0"/>
              <a:t>compañía </a:t>
            </a:r>
            <a:r>
              <a:rPr lang="es-BO" dirty="0" smtClean="0"/>
              <a:t>decía comprar </a:t>
            </a:r>
            <a:r>
              <a:rPr lang="es-BO" dirty="0"/>
              <a:t>diamantes en estado bruto, trabajarlos y revenderlos </a:t>
            </a:r>
          </a:p>
        </p:txBody>
      </p:sp>
      <p:sp>
        <p:nvSpPr>
          <p:cNvPr id="9" name="Flecha doblada 8"/>
          <p:cNvSpPr/>
          <p:nvPr/>
        </p:nvSpPr>
        <p:spPr>
          <a:xfrm rot="10800000" flipH="1">
            <a:off x="464971" y="5759592"/>
            <a:ext cx="864097" cy="559830"/>
          </a:xfrm>
          <a:prstGeom prst="bentArrow">
            <a:avLst>
              <a:gd name="adj1" fmla="val 25000"/>
              <a:gd name="adj2" fmla="val 15626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solidFill>
                <a:schemeClr val="tx1"/>
              </a:solidFill>
            </a:endParaRPr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778977"/>
              </p:ext>
            </p:extLst>
          </p:nvPr>
        </p:nvGraphicFramePr>
        <p:xfrm>
          <a:off x="279710" y="2202796"/>
          <a:ext cx="5974517" cy="2763507"/>
        </p:xfrm>
        <a:graphic>
          <a:graphicData uri="http://schemas.openxmlformats.org/drawingml/2006/table">
            <a:tbl>
              <a:tblPr/>
              <a:tblGrid>
                <a:gridCol w="1426318">
                  <a:extLst>
                    <a:ext uri="{9D8B030D-6E8A-4147-A177-3AD203B41FA5}">
                      <a16:colId xmlns:a16="http://schemas.microsoft.com/office/drawing/2014/main" val="1291768419"/>
                    </a:ext>
                  </a:extLst>
                </a:gridCol>
                <a:gridCol w="849748">
                  <a:extLst>
                    <a:ext uri="{9D8B030D-6E8A-4147-A177-3AD203B41FA5}">
                      <a16:colId xmlns:a16="http://schemas.microsoft.com/office/drawing/2014/main" val="4117463841"/>
                    </a:ext>
                  </a:extLst>
                </a:gridCol>
                <a:gridCol w="57909">
                  <a:extLst>
                    <a:ext uri="{9D8B030D-6E8A-4147-A177-3AD203B41FA5}">
                      <a16:colId xmlns:a16="http://schemas.microsoft.com/office/drawing/2014/main" val="2979328957"/>
                    </a:ext>
                  </a:extLst>
                </a:gridCol>
                <a:gridCol w="1308183">
                  <a:extLst>
                    <a:ext uri="{9D8B030D-6E8A-4147-A177-3AD203B41FA5}">
                      <a16:colId xmlns:a16="http://schemas.microsoft.com/office/drawing/2014/main" val="3267555048"/>
                    </a:ext>
                  </a:extLst>
                </a:gridCol>
                <a:gridCol w="57786">
                  <a:extLst>
                    <a:ext uri="{9D8B030D-6E8A-4147-A177-3AD203B41FA5}">
                      <a16:colId xmlns:a16="http://schemas.microsoft.com/office/drawing/2014/main" val="3435757635"/>
                    </a:ext>
                  </a:extLst>
                </a:gridCol>
                <a:gridCol w="817955">
                  <a:extLst>
                    <a:ext uri="{9D8B030D-6E8A-4147-A177-3AD203B41FA5}">
                      <a16:colId xmlns:a16="http://schemas.microsoft.com/office/drawing/2014/main" val="2064613546"/>
                    </a:ext>
                  </a:extLst>
                </a:gridCol>
                <a:gridCol w="77200">
                  <a:extLst>
                    <a:ext uri="{9D8B030D-6E8A-4147-A177-3AD203B41FA5}">
                      <a16:colId xmlns:a16="http://schemas.microsoft.com/office/drawing/2014/main" val="881034247"/>
                    </a:ext>
                  </a:extLst>
                </a:gridCol>
                <a:gridCol w="1379418">
                  <a:extLst>
                    <a:ext uri="{9D8B030D-6E8A-4147-A177-3AD203B41FA5}">
                      <a16:colId xmlns:a16="http://schemas.microsoft.com/office/drawing/2014/main" val="3487315070"/>
                    </a:ext>
                  </a:extLst>
                </a:gridCol>
              </a:tblGrid>
              <a:tr h="582282"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PAQUETES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</a:t>
                      </a:r>
                      <a:endParaRPr lang="es-B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 </a:t>
                      </a:r>
                      <a:r>
                        <a:rPr lang="es-B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SEMANAL 5%</a:t>
                      </a:r>
                      <a:endParaRPr lang="es-B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B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INICIO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B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PUNTOS DE VOLUMEN (PV)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94754"/>
                  </a:ext>
                </a:extLst>
              </a:tr>
              <a:tr h="435932">
                <a:tc>
                  <a:txBody>
                    <a:bodyPr/>
                    <a:lstStyle/>
                    <a:p>
                      <a:pPr algn="l" fontAlgn="b"/>
                      <a:r>
                        <a:rPr lang="es-B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PREMIUM</a:t>
                      </a:r>
                      <a:endParaRPr lang="es-B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36.000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1.800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10.000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003001"/>
                  </a:ext>
                </a:extLst>
              </a:tr>
              <a:tr h="435932">
                <a:tc>
                  <a:txBody>
                    <a:bodyPr/>
                    <a:lstStyle/>
                    <a:p>
                      <a:pPr algn="l" fontAlgn="b"/>
                      <a:r>
                        <a:rPr lang="es-B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</a:t>
                      </a:r>
                      <a:endParaRPr lang="es-B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3.600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629146"/>
                  </a:ext>
                </a:extLst>
              </a:tr>
              <a:tr h="435932">
                <a:tc>
                  <a:txBody>
                    <a:bodyPr/>
                    <a:lstStyle/>
                    <a:p>
                      <a:pPr algn="l" fontAlgn="b"/>
                      <a:r>
                        <a:rPr lang="es-B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PLUS</a:t>
                      </a:r>
                      <a:endParaRPr lang="es-B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1.200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300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972903"/>
                  </a:ext>
                </a:extLst>
              </a:tr>
              <a:tr h="435932">
                <a:tc>
                  <a:txBody>
                    <a:bodyPr/>
                    <a:lstStyle/>
                    <a:p>
                      <a:pPr algn="l" fontAlgn="b"/>
                      <a:r>
                        <a:rPr lang="es-B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LIGHT</a:t>
                      </a:r>
                      <a:endParaRPr lang="es-B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100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570293"/>
                  </a:ext>
                </a:extLst>
              </a:tr>
              <a:tr h="435932">
                <a:tc>
                  <a:txBody>
                    <a:bodyPr/>
                    <a:lstStyle/>
                    <a:p>
                      <a:pPr algn="l" fontAlgn="b"/>
                      <a:r>
                        <a:rPr lang="es-B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JOY</a:t>
                      </a:r>
                      <a:endParaRPr lang="es-B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88464"/>
                  </a:ext>
                </a:extLst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7100909" y="1753795"/>
            <a:ext cx="144016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BO" b="1" dirty="0"/>
              <a:t>BONO POR ATRAER PERSONAS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6798050" y="2984384"/>
            <a:ext cx="18425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BO" b="1" dirty="0"/>
              <a:t>10% </a:t>
            </a:r>
            <a:r>
              <a:rPr lang="es-BO" b="1" dirty="0" smtClean="0"/>
              <a:t>DE LOS PV DE LA INVERSIÓN DE LA NUEVA PERSONA</a:t>
            </a:r>
            <a:endParaRPr lang="es-BO" b="1" dirty="0"/>
          </a:p>
        </p:txBody>
      </p:sp>
      <p:sp>
        <p:nvSpPr>
          <p:cNvPr id="17" name="Más 16"/>
          <p:cNvSpPr/>
          <p:nvPr/>
        </p:nvSpPr>
        <p:spPr>
          <a:xfrm>
            <a:off x="6254228" y="3342713"/>
            <a:ext cx="541610" cy="61801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8" name="CuadroTexto 17"/>
          <p:cNvSpPr txBox="1"/>
          <p:nvPr/>
        </p:nvSpPr>
        <p:spPr>
          <a:xfrm>
            <a:off x="149753" y="5138870"/>
            <a:ext cx="1910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 smtClean="0"/>
              <a:t>Ejemplo </a:t>
            </a:r>
            <a:r>
              <a:rPr lang="es-BO" dirty="0" err="1" smtClean="0"/>
              <a:t>Paq</a:t>
            </a:r>
            <a:r>
              <a:rPr lang="es-BO" dirty="0" smtClean="0"/>
              <a:t>. master</a:t>
            </a:r>
            <a:endParaRPr lang="es-BO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654754" y="5256833"/>
            <a:ext cx="2580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 smtClean="0"/>
              <a:t>Espera, compra y pulido</a:t>
            </a:r>
            <a:endParaRPr lang="es-BO" dirty="0"/>
          </a:p>
        </p:txBody>
      </p:sp>
      <p:sp>
        <p:nvSpPr>
          <p:cNvPr id="20" name="CuadroTexto 19"/>
          <p:cNvSpPr txBox="1"/>
          <p:nvPr/>
        </p:nvSpPr>
        <p:spPr>
          <a:xfrm>
            <a:off x="5552342" y="5243681"/>
            <a:ext cx="2486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 smtClean="0"/>
              <a:t>Venta de diamante</a:t>
            </a:r>
            <a:endParaRPr lang="es-BO" dirty="0"/>
          </a:p>
        </p:txBody>
      </p:sp>
      <p:sp>
        <p:nvSpPr>
          <p:cNvPr id="21" name="CuadroTexto 20"/>
          <p:cNvSpPr txBox="1"/>
          <p:nvPr/>
        </p:nvSpPr>
        <p:spPr>
          <a:xfrm>
            <a:off x="2555776" y="6521123"/>
            <a:ext cx="247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 smtClean="0"/>
              <a:t>USD180 x 25 = USS4.500</a:t>
            </a:r>
            <a:endParaRPr lang="es-BO" dirty="0"/>
          </a:p>
        </p:txBody>
      </p:sp>
      <p:sp>
        <p:nvSpPr>
          <p:cNvPr id="23" name="CuadroTexto 22"/>
          <p:cNvSpPr txBox="1"/>
          <p:nvPr/>
        </p:nvSpPr>
        <p:spPr>
          <a:xfrm>
            <a:off x="5042576" y="6537114"/>
            <a:ext cx="247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 smtClean="0"/>
              <a:t>USD180 x 25 = USS4.500</a:t>
            </a:r>
            <a:endParaRPr lang="es-BO" dirty="0"/>
          </a:p>
        </p:txBody>
      </p:sp>
      <p:sp>
        <p:nvSpPr>
          <p:cNvPr id="25" name="Cerrar llave 24"/>
          <p:cNvSpPr/>
          <p:nvPr/>
        </p:nvSpPr>
        <p:spPr>
          <a:xfrm>
            <a:off x="7772007" y="5125683"/>
            <a:ext cx="468797" cy="1719130"/>
          </a:xfrm>
          <a:prstGeom prst="rightBrace">
            <a:avLst>
              <a:gd name="adj1" fmla="val 24587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26" name="CuadroTexto 25"/>
          <p:cNvSpPr txBox="1"/>
          <p:nvPr/>
        </p:nvSpPr>
        <p:spPr>
          <a:xfrm>
            <a:off x="7924267" y="5448238"/>
            <a:ext cx="131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b="1" dirty="0" smtClean="0"/>
              <a:t>Ganancia total USD9.000</a:t>
            </a:r>
            <a:endParaRPr lang="es-BO" b="1" dirty="0"/>
          </a:p>
        </p:txBody>
      </p:sp>
      <p:sp>
        <p:nvSpPr>
          <p:cNvPr id="5" name="Rectángulo 4"/>
          <p:cNvSpPr/>
          <p:nvPr/>
        </p:nvSpPr>
        <p:spPr>
          <a:xfrm>
            <a:off x="141442" y="1547161"/>
            <a:ext cx="69594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BO" dirty="0" smtClean="0"/>
              <a:t>El negocio consistía </a:t>
            </a:r>
            <a:r>
              <a:rPr lang="es-BO" dirty="0"/>
              <a:t>en adquirir un paquete y recibir un beneficio semanal por un año hasta duplicar la inversión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3709" y="6518998"/>
            <a:ext cx="3709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200" dirty="0" smtClean="0"/>
              <a:t>Fuente: http</a:t>
            </a:r>
            <a:r>
              <a:rPr lang="es-BO" sz="1200" dirty="0"/>
              <a:t>://paydiamond.com</a:t>
            </a:r>
          </a:p>
        </p:txBody>
      </p:sp>
    </p:spTree>
    <p:extLst>
      <p:ext uri="{BB962C8B-B14F-4D97-AF65-F5344CB8AC3E}">
        <p14:creationId xmlns:p14="http://schemas.microsoft.com/office/powerpoint/2010/main" val="421087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17006</TotalTime>
  <Words>1534</Words>
  <Application>Microsoft Office PowerPoint</Application>
  <PresentationFormat>Presentación en pantalla (4:3)</PresentationFormat>
  <Paragraphs>210</Paragraphs>
  <Slides>17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Arial</vt:lpstr>
      <vt:lpstr>BulmerBT-Roman</vt:lpstr>
      <vt:lpstr>Calibri</vt:lpstr>
      <vt:lpstr>Courier New</vt:lpstr>
      <vt:lpstr>Lato</vt:lpstr>
      <vt:lpstr>Times New Roman</vt:lpstr>
      <vt:lpstr>Wingdings</vt:lpstr>
      <vt:lpstr>Office Theme</vt:lpstr>
      <vt:lpstr>ESTAFAS PIRAMIDALES</vt:lpstr>
      <vt:lpstr>Marco Legal</vt:lpstr>
      <vt:lpstr>ESTAFA PIRAMIDAL</vt:lpstr>
      <vt:lpstr>FUNCIONAMIENTO DE UNA ESTAFA PIRAMIDAL</vt:lpstr>
      <vt:lpstr>ESTAFAS PIRAMIDALES DE MAYOR CONNOTACIÓN EN BOLIVIA CASO FINSA (1980 -1991)</vt:lpstr>
      <vt:lpstr>ESTAFAS PIRAMIDALES DE MAYOR CONNOTACIÓN EN BOLIVIA CASO ROGHEL (2004 - 2008)</vt:lpstr>
      <vt:lpstr>Presentación de PowerPoint</vt:lpstr>
      <vt:lpstr>Presentación de PowerPoint</vt:lpstr>
      <vt:lpstr>ESTAFAS PIRAMIDALES DE MAYOR CONNOTACIÓN EN BOLIVIA CASO PAYDIAMOND (2015 - 2017) EXPRESADO EN DÓLARES ESTADOUNIDENSES </vt:lpstr>
      <vt:lpstr>ESTAFAS PIRAMIDALES DE MAYOR CONNOTACIÓN EN BOLIVIA CASO PAYDIAMOND (2015 - 2017)</vt:lpstr>
      <vt:lpstr>ESTAFAS PIRAMIDALES DE MAYOR CONNOTACIÓN EN BOLIVIA CASO PAYDIAMOND (2015 - 2017)</vt:lpstr>
      <vt:lpstr>ESTAFAS PIRAMIDALES DE MAYOR CONNOTACIÓN EN BOLIVIA CASO BITCOIN CASH (2015 - 2017) EXPRESADO EN DÓLARES ESTADOUNIDENSES</vt:lpstr>
      <vt:lpstr>ACCIONES QUE REALIZA ASFI EN CONTRA DE LAS ESTAFAS PIRAMIDALES</vt:lpstr>
      <vt:lpstr>ACCIONES QUE PUEDE REALIZAR ASFI EN CONTRA DE LAS ESTAFAS PIRAMIDALES</vt:lpstr>
      <vt:lpstr>Presentación de PowerPoint</vt:lpstr>
      <vt:lpstr>PERFILES DEL ESTAFADOR Y EL ESTAFADO</vt:lpstr>
      <vt:lpstr>ESTAFAS PIRAMIDALES DE MAYOR CONNOTACIÓN EN BOLIVIA CARACTERÍSTICAS DE LAS CRIPTOMONEDAS</vt:lpstr>
    </vt:vector>
  </TitlesOfParts>
  <Company>ASFI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Aranivar Mamani</dc:creator>
  <cp:lastModifiedBy>Miriam Rocio Serrano Delgado</cp:lastModifiedBy>
  <cp:revision>1078</cp:revision>
  <cp:lastPrinted>2017-05-12T22:23:18Z</cp:lastPrinted>
  <dcterms:created xsi:type="dcterms:W3CDTF">2012-11-30T01:46:37Z</dcterms:created>
  <dcterms:modified xsi:type="dcterms:W3CDTF">2017-05-17T14:56:20Z</dcterms:modified>
</cp:coreProperties>
</file>