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378" r:id="rId4"/>
    <p:sldId id="379" r:id="rId5"/>
    <p:sldId id="380" r:id="rId6"/>
    <p:sldId id="381" r:id="rId7"/>
    <p:sldId id="260" r:id="rId8"/>
    <p:sldId id="261" r:id="rId9"/>
    <p:sldId id="300" r:id="rId10"/>
    <p:sldId id="262" r:id="rId11"/>
    <p:sldId id="301" r:id="rId12"/>
    <p:sldId id="264" r:id="rId13"/>
    <p:sldId id="265" r:id="rId14"/>
    <p:sldId id="266" r:id="rId15"/>
    <p:sldId id="313" r:id="rId16"/>
    <p:sldId id="314" r:id="rId17"/>
    <p:sldId id="382" r:id="rId18"/>
    <p:sldId id="383" r:id="rId19"/>
    <p:sldId id="342" r:id="rId20"/>
    <p:sldId id="316" r:id="rId21"/>
    <p:sldId id="319" r:id="rId22"/>
    <p:sldId id="318" r:id="rId23"/>
    <p:sldId id="317" r:id="rId24"/>
    <p:sldId id="320" r:id="rId25"/>
    <p:sldId id="340" r:id="rId26"/>
    <p:sldId id="338" r:id="rId27"/>
    <p:sldId id="323" r:id="rId28"/>
    <p:sldId id="325" r:id="rId29"/>
    <p:sldId id="341" r:id="rId30"/>
    <p:sldId id="294" r:id="rId31"/>
    <p:sldId id="384" r:id="rId32"/>
    <p:sldId id="278" r:id="rId33"/>
    <p:sldId id="355" r:id="rId34"/>
    <p:sldId id="353" r:id="rId35"/>
    <p:sldId id="399" r:id="rId36"/>
    <p:sldId id="400" r:id="rId37"/>
    <p:sldId id="395" r:id="rId38"/>
    <p:sldId id="388" r:id="rId39"/>
    <p:sldId id="396" r:id="rId40"/>
    <p:sldId id="397" r:id="rId41"/>
    <p:sldId id="398" r:id="rId42"/>
    <p:sldId id="291" r:id="rId43"/>
    <p:sldId id="292" r:id="rId44"/>
  </p:sldIdLst>
  <p:sldSz cx="9144000" cy="6858000" type="screen4x3"/>
  <p:notesSz cx="6881813" cy="92964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 Martín Asturizaga Sagárnaga" initials="PMAS" lastIdx="5" clrIdx="0">
    <p:extLst>
      <p:ext uri="{19B8F6BF-5375-455C-9EA6-DF929625EA0E}">
        <p15:presenceInfo xmlns:p15="http://schemas.microsoft.com/office/powerpoint/2012/main" userId="25765a9be85e74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0033"/>
    <a:srgbClr val="E0E4E0"/>
    <a:srgbClr val="CAD1C9"/>
    <a:srgbClr val="8D9CAF"/>
    <a:srgbClr val="2F2219"/>
    <a:srgbClr val="B6C1D0"/>
    <a:srgbClr val="7492B8"/>
    <a:srgbClr val="B7C1CD"/>
    <a:srgbClr val="D1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5"/>
    <p:restoredTop sz="95461" autoAdjust="0"/>
  </p:normalViewPr>
  <p:slideViewPr>
    <p:cSldViewPr snapToGrid="0" snapToObjects="1">
      <p:cViewPr varScale="1">
        <p:scale>
          <a:sx n="69" d="100"/>
          <a:sy n="69" d="100"/>
        </p:scale>
        <p:origin x="130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274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cuevas\Documents\Carmen\bases\3.%20Vivienda%20de%20inter&#233;s%20social\Presentaciones%20web\BASE%202016%20vivienda%20social%20en%20B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rcolque\Desktop\IMF%20Sep\IFM%20Sep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985798989039441E-3"/>
          <c:y val="5.9253242129512024E-2"/>
          <c:w val="0.91037176812350662"/>
          <c:h val="0.90261318543852898"/>
        </c:manualLayout>
      </c:layout>
      <c:pie3DChart>
        <c:varyColors val="1"/>
        <c:ser>
          <c:idx val="0"/>
          <c:order val="0"/>
          <c:tx>
            <c:strRef>
              <c:f>base!$AX$112</c:f>
              <c:strCache>
                <c:ptCount val="1"/>
                <c:pt idx="0">
                  <c:v>Porcentaje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580835"/>
              </a:solidFill>
            </c:spPr>
            <c:extLst>
              <c:ext xmlns:c16="http://schemas.microsoft.com/office/drawing/2014/chart" uri="{C3380CC4-5D6E-409C-BE32-E72D297353CC}">
                <c16:uniqueId val="{00000001-5E46-4022-B814-C34D8FC7F670}"/>
              </c:ext>
            </c:extLst>
          </c:dPt>
          <c:dPt>
            <c:idx val="1"/>
            <c:bubble3D val="0"/>
            <c:spPr>
              <a:solidFill>
                <a:srgbClr val="C8D2CA"/>
              </a:solidFill>
            </c:spPr>
            <c:extLst>
              <c:ext xmlns:c16="http://schemas.microsoft.com/office/drawing/2014/chart" uri="{C3380CC4-5D6E-409C-BE32-E72D297353CC}">
                <c16:uniqueId val="{00000003-5E46-4022-B814-C34D8FC7F670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5E46-4022-B814-C34D8FC7F670}"/>
              </c:ext>
            </c:extLst>
          </c:dPt>
          <c:dPt>
            <c:idx val="3"/>
            <c:bubble3D val="0"/>
            <c:spPr>
              <a:solidFill>
                <a:srgbClr val="031F20"/>
              </a:solidFill>
            </c:spPr>
            <c:extLst>
              <c:ext xmlns:c16="http://schemas.microsoft.com/office/drawing/2014/chart" uri="{C3380CC4-5D6E-409C-BE32-E72D297353CC}">
                <c16:uniqueId val="{00000007-5E46-4022-B814-C34D8FC7F670}"/>
              </c:ext>
            </c:extLst>
          </c:dPt>
          <c:dLbls>
            <c:dLbl>
              <c:idx val="0"/>
              <c:layout>
                <c:manualLayout>
                  <c:x val="0.11037590599409657"/>
                  <c:y val="-0.2533512733255027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150">
                      <a:solidFill>
                        <a:schemeClr val="bg1"/>
                      </a:solidFill>
                    </a:defRPr>
                  </a:pPr>
                  <a:endParaRPr lang="es-B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E46-4022-B814-C34D8FC7F670}"/>
                </c:ext>
              </c:extLst>
            </c:dLbl>
            <c:dLbl>
              <c:idx val="1"/>
              <c:layout>
                <c:manualLayout>
                  <c:x val="0.13670643041381003"/>
                  <c:y val="8.03977448384794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E46-4022-B814-C34D8FC7F670}"/>
                </c:ext>
              </c:extLst>
            </c:dLbl>
            <c:dLbl>
              <c:idx val="2"/>
              <c:layout>
                <c:manualLayout>
                  <c:x val="-0.1207859840970051"/>
                  <c:y val="0.1604884144978658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150">
                      <a:solidFill>
                        <a:schemeClr val="bg1"/>
                      </a:solidFill>
                    </a:defRPr>
                  </a:pPr>
                  <a:endParaRPr lang="es-B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E46-4022-B814-C34D8FC7F670}"/>
                </c:ext>
              </c:extLst>
            </c:dLbl>
            <c:dLbl>
              <c:idx val="3"/>
              <c:layout>
                <c:manualLayout>
                  <c:x val="-0.15647189994762495"/>
                  <c:y val="7.1014055091442763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150">
                      <a:solidFill>
                        <a:schemeClr val="bg1"/>
                      </a:solidFill>
                    </a:defRPr>
                  </a:pPr>
                  <a:endParaRPr lang="es-B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E46-4022-B814-C34D8FC7F670}"/>
                </c:ext>
              </c:extLst>
            </c:dLbl>
            <c:dLbl>
              <c:idx val="4"/>
              <c:layout>
                <c:manualLayout>
                  <c:x val="2.7831233037598831E-2"/>
                  <c:y val="-9.609765191933636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E46-4022-B814-C34D8FC7F670}"/>
                </c:ext>
              </c:extLst>
            </c:dLbl>
            <c:dLbl>
              <c:idx val="5"/>
              <c:layout>
                <c:manualLayout>
                  <c:x val="3.4009118034503939E-2"/>
                  <c:y val="-0.1315429153730573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E46-4022-B814-C34D8FC7F670}"/>
                </c:ext>
              </c:extLst>
            </c:dLbl>
            <c:dLbl>
              <c:idx val="6"/>
              <c:layout>
                <c:manualLayout>
                  <c:x val="6.4852516387068126E-2"/>
                  <c:y val="-6.012461800261563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5E46-4022-B814-C34D8FC7F670}"/>
                </c:ext>
              </c:extLst>
            </c:dLbl>
            <c:dLbl>
              <c:idx val="7"/>
              <c:layout>
                <c:manualLayout>
                  <c:x val="9.9049113590553475E-2"/>
                  <c:y val="4.101893998906842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5E46-4022-B814-C34D8FC7F670}"/>
                </c:ext>
              </c:extLst>
            </c:dLbl>
            <c:dLbl>
              <c:idx val="8"/>
              <c:layout>
                <c:manualLayout>
                  <c:x val="-2.2545510816258524E-2"/>
                  <c:y val="8.396363362771934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5E46-4022-B814-C34D8FC7F670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50"/>
                </a:pPr>
                <a:endParaRPr lang="es-BO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base!$AV$113:$AV$121</c:f>
              <c:strCache>
                <c:ptCount val="9"/>
                <c:pt idx="0">
                  <c:v>Santa Cruz</c:v>
                </c:pt>
                <c:pt idx="1">
                  <c:v>La Paz</c:v>
                </c:pt>
                <c:pt idx="2">
                  <c:v>Cochabamba</c:v>
                </c:pt>
                <c:pt idx="3">
                  <c:v>Chuquisaca</c:v>
                </c:pt>
                <c:pt idx="4">
                  <c:v>Tarija</c:v>
                </c:pt>
                <c:pt idx="5">
                  <c:v>Beni</c:v>
                </c:pt>
                <c:pt idx="6">
                  <c:v>Potosí</c:v>
                </c:pt>
                <c:pt idx="7">
                  <c:v>Oruro</c:v>
                </c:pt>
                <c:pt idx="8">
                  <c:v>Pando</c:v>
                </c:pt>
              </c:strCache>
            </c:strRef>
          </c:cat>
          <c:val>
            <c:numRef>
              <c:f>base!$AX$113:$AX$121</c:f>
              <c:numCache>
                <c:formatCode>#,#00%</c:formatCode>
                <c:ptCount val="9"/>
                <c:pt idx="0">
                  <c:v>0.39980108419901011</c:v>
                </c:pt>
                <c:pt idx="1">
                  <c:v>0.19854004070598924</c:v>
                </c:pt>
                <c:pt idx="2">
                  <c:v>0.18553388639837479</c:v>
                </c:pt>
                <c:pt idx="3">
                  <c:v>6.6117334940259398E-2</c:v>
                </c:pt>
                <c:pt idx="4">
                  <c:v>4.8600620697865402E-2</c:v>
                </c:pt>
                <c:pt idx="5">
                  <c:v>3.4823618021407453E-2</c:v>
                </c:pt>
                <c:pt idx="6">
                  <c:v>2.9189750033002136E-2</c:v>
                </c:pt>
                <c:pt idx="7">
                  <c:v>2.415924426510908E-2</c:v>
                </c:pt>
                <c:pt idx="8">
                  <c:v>1.3234420738982683E-2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E46-4022-B814-C34D8FC7F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</c:spPr>
    </c:plotArea>
    <c:plotVisOnly val="1"/>
    <c:dispBlanksAs val="zero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169147884854469E-2"/>
          <c:y val="5.2815624767551833E-2"/>
          <c:w val="0.90603059886635939"/>
          <c:h val="0.82213771150946569"/>
        </c:manualLayout>
      </c:layout>
      <c:lineChart>
        <c:grouping val="standard"/>
        <c:varyColors val="0"/>
        <c:ser>
          <c:idx val="0"/>
          <c:order val="0"/>
          <c:tx>
            <c:strRef>
              <c:f>'[IFM Sep2017.xlsx]Sheet3'!$A$3</c:f>
              <c:strCache>
                <c:ptCount val="1"/>
                <c:pt idx="0">
                  <c:v>Total cartera</c:v>
                </c:pt>
              </c:strCache>
            </c:strRef>
          </c:tx>
          <c:spPr>
            <a:ln w="25400">
              <a:solidFill>
                <a:srgbClr val="00394E"/>
              </a:solidFill>
              <a:prstDash val="sysDash"/>
            </a:ln>
          </c:spPr>
          <c:marker>
            <c:symbol val="diamond"/>
            <c:size val="5"/>
            <c:spPr>
              <a:solidFill>
                <a:srgbClr val="00394E"/>
              </a:solidFill>
              <a:ln>
                <a:solidFill>
                  <a:srgbClr val="00394E"/>
                </a:solidFill>
                <a:prstDash val="sysDash"/>
              </a:ln>
            </c:spPr>
          </c:marker>
          <c:dLbls>
            <c:dLbl>
              <c:idx val="0"/>
              <c:layout>
                <c:manualLayout>
                  <c:x val="-4.3537754896022636E-2"/>
                  <c:y val="5.05129267748414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689-4643-BDF7-2CE3E761EE93}"/>
                </c:ext>
              </c:extLst>
            </c:dLbl>
            <c:dLbl>
              <c:idx val="1"/>
              <c:layout>
                <c:manualLayout>
                  <c:x val="-4.2275641025641034E-2"/>
                  <c:y val="4.78138714442071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689-4643-BDF7-2CE3E761EE93}"/>
                </c:ext>
              </c:extLst>
            </c:dLbl>
            <c:dLbl>
              <c:idx val="2"/>
              <c:layout>
                <c:manualLayout>
                  <c:x val="-4.5480769230769227E-2"/>
                  <c:y val="5.32119821054756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689-4643-BDF7-2CE3E761EE93}"/>
                </c:ext>
              </c:extLst>
            </c:dLbl>
            <c:dLbl>
              <c:idx val="9"/>
              <c:layout>
                <c:manualLayout>
                  <c:x val="-3.105769230769231E-2"/>
                  <c:y val="2.89204841297669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689-4643-BDF7-2CE3E761EE93}"/>
                </c:ext>
              </c:extLst>
            </c:dLbl>
            <c:dLbl>
              <c:idx val="10"/>
              <c:layout>
                <c:manualLayout>
                  <c:x val="-3.2660256410256543E-2"/>
                  <c:y val="-3.04587331441870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689-4643-BDF7-2CE3E761EE93}"/>
                </c:ext>
              </c:extLst>
            </c:dLbl>
            <c:dLbl>
              <c:idx val="11"/>
              <c:layout>
                <c:manualLayout>
                  <c:x val="-2.7852564102564113E-2"/>
                  <c:y val="-2.77596778135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689-4643-BDF7-2CE3E761EE93}"/>
                </c:ext>
              </c:extLst>
            </c:dLbl>
            <c:dLbl>
              <c:idx val="12"/>
              <c:layout>
                <c:manualLayout>
                  <c:x val="-3.8141025641025648E-3"/>
                  <c:y val="-1.9662511821649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689-4643-BDF7-2CE3E761EE9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3366"/>
                    </a:solidFill>
                    <a:latin typeface="Calibri"/>
                    <a:ea typeface="Calibri"/>
                    <a:cs typeface="Calibri"/>
                  </a:defRPr>
                </a:pPr>
                <a:endParaRPr lang="es-BO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'[IFM Sep2017.xlsx]Sheet3'!$B$2:$N$2</c:f>
              <c:numCache>
                <c:formatCode>General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 formatCode="mmm\-yy">
                  <c:v>43009</c:v>
                </c:pt>
              </c:numCache>
            </c:numRef>
          </c:cat>
          <c:val>
            <c:numRef>
              <c:f>'[IFM Sep2017.xlsx]Sheet3'!$B$3:$N$3</c:f>
              <c:numCache>
                <c:formatCode>0.0%</c:formatCode>
                <c:ptCount val="13"/>
                <c:pt idx="0">
                  <c:v>0.10100000000000002</c:v>
                </c:pt>
                <c:pt idx="1">
                  <c:v>7.6999999999999999E-2</c:v>
                </c:pt>
                <c:pt idx="2">
                  <c:v>5.1000000000000004E-2</c:v>
                </c:pt>
                <c:pt idx="3">
                  <c:v>3.6999999999999998E-2</c:v>
                </c:pt>
                <c:pt idx="4">
                  <c:v>3.100000000000001E-2</c:v>
                </c:pt>
                <c:pt idx="5">
                  <c:v>2.1000000000000008E-2</c:v>
                </c:pt>
                <c:pt idx="6">
                  <c:v>1.6000000000000007E-2</c:v>
                </c:pt>
                <c:pt idx="7">
                  <c:v>1.4999999999999998E-2</c:v>
                </c:pt>
                <c:pt idx="8">
                  <c:v>1.4999999999999998E-2</c:v>
                </c:pt>
                <c:pt idx="9">
                  <c:v>1.4999999999999998E-2</c:v>
                </c:pt>
                <c:pt idx="10">
                  <c:v>1.4999999999999998E-2</c:v>
                </c:pt>
                <c:pt idx="11">
                  <c:v>1.6000000000000007E-2</c:v>
                </c:pt>
                <c:pt idx="12">
                  <c:v>1.9000000000000006E-2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689-4643-BDF7-2CE3E761EE93}"/>
            </c:ext>
          </c:extLst>
        </c:ser>
        <c:ser>
          <c:idx val="1"/>
          <c:order val="1"/>
          <c:tx>
            <c:strRef>
              <c:f>'[IFM Sep2017.xlsx]Sheet3'!$A$4</c:f>
              <c:strCache>
                <c:ptCount val="1"/>
                <c:pt idx="0">
                  <c:v>Créditos al sector productivo</c:v>
                </c:pt>
              </c:strCache>
            </c:strRef>
          </c:tx>
          <c:spPr>
            <a:ln w="25400">
              <a:solidFill>
                <a:srgbClr val="582A4E"/>
              </a:solidFill>
            </a:ln>
          </c:spPr>
          <c:marker>
            <c:symbol val="square"/>
            <c:size val="5"/>
            <c:spPr>
              <a:solidFill>
                <a:srgbClr val="582A4E"/>
              </a:solidFill>
              <a:ln>
                <a:solidFill>
                  <a:srgbClr val="582A4E"/>
                </a:solidFill>
              </a:ln>
            </c:spPr>
          </c:marker>
          <c:dLbls>
            <c:dLbl>
              <c:idx val="1"/>
              <c:layout>
                <c:manualLayout>
                  <c:x val="-1.9499293357561075E-2"/>
                  <c:y val="-3.97164929282625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689-4643-BDF7-2CE3E761EE93}"/>
                </c:ext>
              </c:extLst>
            </c:dLbl>
            <c:dLbl>
              <c:idx val="2"/>
              <c:layout>
                <c:manualLayout>
                  <c:x val="-8.621794871794904E-3"/>
                  <c:y val="-3.70174375976282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689-4643-BDF7-2CE3E761EE93}"/>
                </c:ext>
              </c:extLst>
            </c:dLbl>
            <c:dLbl>
              <c:idx val="3"/>
              <c:layout>
                <c:manualLayout>
                  <c:x val="-5.4166666666667293E-3"/>
                  <c:y val="-3.70174375976282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689-4643-BDF7-2CE3E761EE93}"/>
                </c:ext>
              </c:extLst>
            </c:dLbl>
            <c:dLbl>
              <c:idx val="4"/>
              <c:layout>
                <c:manualLayout>
                  <c:x val="-5.4166666666666703E-3"/>
                  <c:y val="-3.43183822669939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0689-4643-BDF7-2CE3E761EE93}"/>
                </c:ext>
              </c:extLst>
            </c:dLbl>
            <c:dLbl>
              <c:idx val="5"/>
              <c:layout>
                <c:manualLayout>
                  <c:x val="-1.6634615384615449E-2"/>
                  <c:y val="-4.24155482588968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689-4643-BDF7-2CE3E761EE93}"/>
                </c:ext>
              </c:extLst>
            </c:dLbl>
            <c:dLbl>
              <c:idx val="10"/>
              <c:layout>
                <c:manualLayout>
                  <c:x val="-3.4262820512820528E-2"/>
                  <c:y val="1.69636690150573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689-4643-BDF7-2CE3E761EE93}"/>
                </c:ext>
              </c:extLst>
            </c:dLbl>
            <c:dLbl>
              <c:idx val="11"/>
              <c:layout>
                <c:manualLayout>
                  <c:x val="-3.2660256410256411E-2"/>
                  <c:y val="1.4264613684422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689-4643-BDF7-2CE3E761EE93}"/>
                </c:ext>
              </c:extLst>
            </c:dLbl>
            <c:dLbl>
              <c:idx val="12"/>
              <c:layout>
                <c:manualLayout>
                  <c:x val="-6.0897435897447718E-4"/>
                  <c:y val="-7.32782896065117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0689-4643-BDF7-2CE3E761EE9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660066"/>
                    </a:solidFill>
                    <a:latin typeface="Calibri"/>
                    <a:ea typeface="Calibri"/>
                    <a:cs typeface="Calibri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'[IFM Sep2017.xlsx]Sheet3'!$B$2:$N$2</c:f>
              <c:numCache>
                <c:formatCode>General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 formatCode="mmm\-yy">
                  <c:v>43009</c:v>
                </c:pt>
              </c:numCache>
            </c:numRef>
          </c:cat>
          <c:val>
            <c:numRef>
              <c:f>'[IFM Sep2017.xlsx]Sheet3'!$B$4:$N$4</c:f>
              <c:numCache>
                <c:formatCode>0.0%</c:formatCode>
                <c:ptCount val="13"/>
                <c:pt idx="0">
                  <c:v>0.14800000000000005</c:v>
                </c:pt>
                <c:pt idx="1">
                  <c:v>0.11600000000000002</c:v>
                </c:pt>
                <c:pt idx="2">
                  <c:v>7.8000000000000014E-2</c:v>
                </c:pt>
                <c:pt idx="3">
                  <c:v>5.8000000000000003E-2</c:v>
                </c:pt>
                <c:pt idx="4">
                  <c:v>4.8000000000000001E-2</c:v>
                </c:pt>
                <c:pt idx="5">
                  <c:v>3.0000000000000002E-2</c:v>
                </c:pt>
                <c:pt idx="6">
                  <c:v>2.1999999999999999E-2</c:v>
                </c:pt>
                <c:pt idx="7">
                  <c:v>1.7000000000000001E-2</c:v>
                </c:pt>
                <c:pt idx="8">
                  <c:v>1.7999999999999999E-2</c:v>
                </c:pt>
                <c:pt idx="9">
                  <c:v>1.4999999999999998E-2</c:v>
                </c:pt>
                <c:pt idx="10">
                  <c:v>1.2999999999999998E-2</c:v>
                </c:pt>
                <c:pt idx="11">
                  <c:v>1.2999999999999998E-2</c:v>
                </c:pt>
                <c:pt idx="12">
                  <c:v>1.4E-2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0689-4643-BDF7-2CE3E761EE93}"/>
            </c:ext>
          </c:extLst>
        </c:ser>
        <c:ser>
          <c:idx val="2"/>
          <c:order val="2"/>
          <c:tx>
            <c:strRef>
              <c:f>'[IFM Sep2017.xlsx]Sheet3'!$A$5</c:f>
              <c:strCache>
                <c:ptCount val="1"/>
                <c:pt idx="0">
                  <c:v>Vivienda de interés social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5"/>
            <c:spPr>
              <a:solidFill>
                <a:srgbClr val="00B050"/>
              </a:solidFill>
              <a:ln>
                <a:solidFill>
                  <a:srgbClr val="003300"/>
                </a:solidFill>
              </a:ln>
            </c:spPr>
          </c:marker>
          <c:dLbls>
            <c:dLbl>
              <c:idx val="9"/>
              <c:layout>
                <c:manualLayout>
                  <c:x val="-1.1752000992018479E-16"/>
                  <c:y val="1.6194331983805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0689-4643-BDF7-2CE3E761EE93}"/>
                </c:ext>
              </c:extLst>
            </c:dLbl>
            <c:dLbl>
              <c:idx val="10"/>
              <c:layout>
                <c:manualLayout>
                  <c:x val="-6.4102564102565315E-3"/>
                  <c:y val="8.09716599190263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0689-4643-BDF7-2CE3E761EE93}"/>
                </c:ext>
              </c:extLst>
            </c:dLbl>
            <c:dLbl>
              <c:idx val="11"/>
              <c:layout>
                <c:manualLayout>
                  <c:x val="-2.403846153846154E-2"/>
                  <c:y val="1.6194331983805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0689-4643-BDF7-2CE3E761E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00B050"/>
                    </a:solidFill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'[IFM Sep2017.xlsx]Sheet3'!$B$2:$N$2</c:f>
              <c:numCache>
                <c:formatCode>General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 formatCode="mmm\-yy">
                  <c:v>43009</c:v>
                </c:pt>
              </c:numCache>
            </c:numRef>
          </c:cat>
          <c:val>
            <c:numRef>
              <c:f>'[IFM Sep2017.xlsx]Sheet3'!$B$5:$N$5</c:f>
              <c:numCache>
                <c:formatCode>General</c:formatCode>
                <c:ptCount val="13"/>
                <c:pt idx="9" formatCode="0.0%">
                  <c:v>1.0000000000000005E-3</c:v>
                </c:pt>
                <c:pt idx="10" formatCode="0.0%">
                  <c:v>3.0000000000000009E-3</c:v>
                </c:pt>
                <c:pt idx="11" formatCode="0.0%">
                  <c:v>6.0000000000000019E-3</c:v>
                </c:pt>
                <c:pt idx="12" formatCode="0.0%">
                  <c:v>9.4700000000000062E-3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0689-4643-BDF7-2CE3E761E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277632"/>
        <c:axId val="52279168"/>
      </c:lineChart>
      <c:catAx>
        <c:axId val="52277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BO"/>
          </a:p>
        </c:txPr>
        <c:crossAx val="52279168"/>
        <c:crosses val="autoZero"/>
        <c:auto val="1"/>
        <c:lblAlgn val="ctr"/>
        <c:lblOffset val="100"/>
        <c:noMultiLvlLbl val="0"/>
      </c:catAx>
      <c:valAx>
        <c:axId val="52279168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BO"/>
          </a:p>
        </c:txPr>
        <c:crossAx val="52277632"/>
        <c:crosses val="autoZero"/>
        <c:crossBetween val="between"/>
      </c:valAx>
      <c:spPr>
        <a:noFill/>
      </c:spPr>
    </c:plotArea>
    <c:legend>
      <c:legendPos val="b"/>
      <c:layout>
        <c:manualLayout>
          <c:xMode val="edge"/>
          <c:yMode val="edge"/>
          <c:x val="9.9931148833024799E-2"/>
          <c:y val="0.9485848907440787"/>
          <c:w val="0.84564695639006682"/>
          <c:h val="5.141509133220698E-2"/>
        </c:manualLayout>
      </c:layout>
      <c:overlay val="0"/>
      <c:txPr>
        <a:bodyPr/>
        <a:lstStyle/>
        <a:p>
          <a:pPr>
            <a:defRPr sz="124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BO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F61F5-D752-422D-88DA-5BC36BF4965D}" type="doc">
      <dgm:prSet loTypeId="urn:microsoft.com/office/officeart/2005/8/layout/radial6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BO"/>
        </a:p>
      </dgm:t>
    </dgm:pt>
    <dgm:pt modelId="{75BE2EAF-5865-4E2F-BD42-C299681C29A1}">
      <dgm:prSet phldrT="[Text]" custT="1"/>
      <dgm:spPr>
        <a:xfrm>
          <a:off x="2551418" y="2177311"/>
          <a:ext cx="2303314" cy="1515494"/>
        </a:xfrm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r>
            <a:rPr lang="es-BO" sz="22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AGENCIAS BATALLAS Y ACHACACHI</a:t>
          </a:r>
          <a:endParaRPr lang="es-BO" sz="22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C7CEF56-2B47-4518-BBB1-A7728284CC2A}" type="parTrans" cxnId="{BC641CBA-D6BD-4209-ABB6-766E6500AB76}">
      <dgm:prSet/>
      <dgm:spPr/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8ED4C-46F9-4B38-ACA4-BB78547BAD7D}" type="sibTrans" cxnId="{BC641CBA-D6BD-4209-ABB6-766E6500AB76}">
      <dgm:prSet/>
      <dgm:spPr/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9B843A-7CAD-4343-9AB8-AF5B6F2D2B45}">
      <dgm:prSet phldrT="[Text]" custT="1"/>
      <dgm:spPr>
        <a:xfrm>
          <a:off x="2460838" y="-252745"/>
          <a:ext cx="2484473" cy="2484473"/>
        </a:xfrm>
        <a:solidFill>
          <a:srgbClr val="FF0000"/>
        </a:solidFill>
      </dgm:spPr>
      <dgm:t>
        <a:bodyPr lIns="0" tIns="0" rIns="0" bIns="0"/>
        <a:lstStyle/>
        <a:p>
          <a:r>
            <a:rPr lang="es-BO" sz="16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Control Inicial</a:t>
          </a:r>
          <a:endParaRPr lang="es-BO" sz="14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E9A0D84-1DD3-4E28-A7FE-8B600FAF9EEC}" type="parTrans" cxnId="{23A74173-7AA6-4E18-BBB7-A19C614C4BC3}">
      <dgm:prSet/>
      <dgm:spPr/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98AE3D-C96C-4187-AF48-FDE4F58B6E34}" type="sibTrans" cxnId="{23A74173-7AA6-4E18-BBB7-A19C614C4BC3}">
      <dgm:prSet/>
      <dgm:spPr>
        <a:xfrm>
          <a:off x="1603169" y="961482"/>
          <a:ext cx="4065302" cy="4065302"/>
        </a:xfrm>
      </dgm:spPr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FD3EF7-7F31-429E-BF4C-FCA04118731C}">
      <dgm:prSet phldrT="[Text]" custT="1"/>
      <dgm:spPr>
        <a:xfrm>
          <a:off x="4145750" y="2665606"/>
          <a:ext cx="2484473" cy="2484473"/>
        </a:xfrm>
        <a:solidFill>
          <a:srgbClr val="FFC000"/>
        </a:solidFill>
      </dgm:spPr>
      <dgm:t>
        <a:bodyPr lIns="0" tIns="0" rIns="0" bIns="0"/>
        <a:lstStyle/>
        <a:p>
          <a:r>
            <a:rPr lang="es-BO" sz="16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Control Intermedio</a:t>
          </a:r>
          <a:endParaRPr lang="es-BO" sz="14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CDA05C7-0556-4F73-ABB0-220DC5F7EF0B}" type="parTrans" cxnId="{647FCB67-33DE-474E-A01D-4859123C508B}">
      <dgm:prSet/>
      <dgm:spPr/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CE42C9-AB56-421D-9C37-17216CBF6C6B}" type="sibTrans" cxnId="{647FCB67-33DE-474E-A01D-4859123C508B}">
      <dgm:prSet/>
      <dgm:spPr>
        <a:xfrm>
          <a:off x="1670424" y="824748"/>
          <a:ext cx="4065302" cy="4065302"/>
        </a:xfrm>
      </dgm:spPr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17964F-DAB2-485A-BE70-BC353C6E50D5}">
      <dgm:prSet phldrT="[Text]" custT="1"/>
      <dgm:spPr>
        <a:xfrm>
          <a:off x="775927" y="2665606"/>
          <a:ext cx="2484473" cy="2484473"/>
        </a:xfrm>
        <a:solidFill>
          <a:srgbClr val="FF0066"/>
        </a:solidFill>
      </dgm:spPr>
      <dgm:t>
        <a:bodyPr lIns="0" tIns="0" rIns="0" bIns="0"/>
        <a:lstStyle/>
        <a:p>
          <a:r>
            <a:rPr lang="es-BO" sz="16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Control </a:t>
          </a:r>
        </a:p>
        <a:p>
          <a:r>
            <a:rPr lang="es-BO" sz="1600" b="1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Final</a:t>
          </a:r>
          <a:endParaRPr lang="es-BO" sz="1400" b="1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BE9CC27-E261-43B0-B3D4-A92ACF33CBA9}" type="parTrans" cxnId="{465682B9-484B-4967-8BC4-6E3AA4A98944}">
      <dgm:prSet/>
      <dgm:spPr/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3E1F0-5D89-4268-BE0B-400B58DAA0EF}" type="sibTrans" cxnId="{465682B9-484B-4967-8BC4-6E3AA4A98944}">
      <dgm:prSet/>
      <dgm:spPr>
        <a:xfrm>
          <a:off x="1737679" y="941237"/>
          <a:ext cx="4065302" cy="4065302"/>
        </a:xfrm>
      </dgm:spPr>
      <dgm:t>
        <a:bodyPr/>
        <a:lstStyle/>
        <a:p>
          <a:endParaRPr lang="es-B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78612A-00A6-4119-B806-C1D26DB2756A}" type="pres">
      <dgm:prSet presAssocID="{787F61F5-D752-422D-88DA-5BC36BF4965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E42E36BA-723A-445C-B642-E965B4B27A20}" type="pres">
      <dgm:prSet presAssocID="{75BE2EAF-5865-4E2F-BD42-C299681C29A1}" presName="centerShape" presStyleLbl="node0" presStyleIdx="0" presStyleCnt="1" custScaleX="147282" custScaleY="110387" custLinFactNeighborX="0" custLinFactNeighborY="20"/>
      <dgm:spPr>
        <a:prstGeom prst="ellipse">
          <a:avLst/>
        </a:prstGeom>
      </dgm:spPr>
      <dgm:t>
        <a:bodyPr/>
        <a:lstStyle/>
        <a:p>
          <a:endParaRPr lang="es-BO"/>
        </a:p>
      </dgm:t>
    </dgm:pt>
    <dgm:pt modelId="{C7F6762D-6643-45B9-B8FC-E8E77373966B}" type="pres">
      <dgm:prSet presAssocID="{369B843A-7CAD-4343-9AB8-AF5B6F2D2B45}" presName="node" presStyleLbl="node1" presStyleIdx="0" presStyleCnt="3" custScaleX="132911" custScaleY="132911" custRadScaleRad="93043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BO"/>
        </a:p>
      </dgm:t>
    </dgm:pt>
    <dgm:pt modelId="{6848364F-0790-43A2-A0A7-2F4618D66C56}" type="pres">
      <dgm:prSet presAssocID="{369B843A-7CAD-4343-9AB8-AF5B6F2D2B45}" presName="dummy" presStyleCnt="0"/>
      <dgm:spPr/>
      <dgm:t>
        <a:bodyPr/>
        <a:lstStyle/>
        <a:p>
          <a:endParaRPr lang="es-BO"/>
        </a:p>
      </dgm:t>
    </dgm:pt>
    <dgm:pt modelId="{70249A0B-CA09-4DC6-B8D5-861362AD6147}" type="pres">
      <dgm:prSet presAssocID="{4498AE3D-C96C-4187-AF48-FDE4F58B6E34}" presName="sibTrans" presStyleLbl="sibTrans2D1" presStyleIdx="0" presStyleCnt="3" custScaleX="80524" custScaleY="80524" custLinFactNeighborY="498" custRadScaleRad="96263" custRadScaleInc="-2147483648"/>
      <dgm:spPr>
        <a:prstGeom prst="blockArc">
          <a:avLst>
            <a:gd name="adj1" fmla="val 16316467"/>
            <a:gd name="adj2" fmla="val 1683533"/>
            <a:gd name="adj3" fmla="val 4636"/>
          </a:avLst>
        </a:prstGeom>
      </dgm:spPr>
      <dgm:t>
        <a:bodyPr/>
        <a:lstStyle/>
        <a:p>
          <a:endParaRPr lang="es-BO"/>
        </a:p>
      </dgm:t>
    </dgm:pt>
    <dgm:pt modelId="{25FF0118-6687-4117-B5EF-59D14452A5F6}" type="pres">
      <dgm:prSet presAssocID="{C7FD3EF7-7F31-429E-BF4C-FCA04118731C}" presName="node" presStyleLbl="node1" presStyleIdx="1" presStyleCnt="3" custScaleX="132911" custScaleY="132911" custRadScaleRad="94613" custRadScaleInc="-137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BO"/>
        </a:p>
      </dgm:t>
    </dgm:pt>
    <dgm:pt modelId="{58F67DC3-2E9A-48F5-B6AC-8ACE5E169CDC}" type="pres">
      <dgm:prSet presAssocID="{C7FD3EF7-7F31-429E-BF4C-FCA04118731C}" presName="dummy" presStyleCnt="0"/>
      <dgm:spPr/>
      <dgm:t>
        <a:bodyPr/>
        <a:lstStyle/>
        <a:p>
          <a:endParaRPr lang="es-BO"/>
        </a:p>
      </dgm:t>
    </dgm:pt>
    <dgm:pt modelId="{94AA86F1-CB9F-4760-A053-0BC5FB3FB618}" type="pres">
      <dgm:prSet presAssocID="{9FCE42C9-AB56-421D-9C37-17216CBF6C6B}" presName="sibTrans" presStyleLbl="sibTrans2D1" presStyleIdx="1" presStyleCnt="3" custScaleX="80524" custScaleY="80524"/>
      <dgm:spPr>
        <a:prstGeom prst="blockArc">
          <a:avLst>
            <a:gd name="adj1" fmla="val 1916467"/>
            <a:gd name="adj2" fmla="val 8883533"/>
            <a:gd name="adj3" fmla="val 4636"/>
          </a:avLst>
        </a:prstGeom>
      </dgm:spPr>
      <dgm:t>
        <a:bodyPr/>
        <a:lstStyle/>
        <a:p>
          <a:endParaRPr lang="es-BO"/>
        </a:p>
      </dgm:t>
    </dgm:pt>
    <dgm:pt modelId="{F52C9BF9-D272-47F0-8870-8091188FEA5B}" type="pres">
      <dgm:prSet presAssocID="{FD17964F-DAB2-485A-BE70-BC353C6E50D5}" presName="node" presStyleLbl="node1" presStyleIdx="2" presStyleCnt="3" custScaleX="132911" custScaleY="132911" custRadScaleRad="94613" custRadScaleInc="137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BO"/>
        </a:p>
      </dgm:t>
    </dgm:pt>
    <dgm:pt modelId="{9ED9D098-C2B3-48C0-A978-47BA931BF24E}" type="pres">
      <dgm:prSet presAssocID="{FD17964F-DAB2-485A-BE70-BC353C6E50D5}" presName="dummy" presStyleCnt="0"/>
      <dgm:spPr/>
      <dgm:t>
        <a:bodyPr/>
        <a:lstStyle/>
        <a:p>
          <a:endParaRPr lang="es-BO"/>
        </a:p>
      </dgm:t>
    </dgm:pt>
    <dgm:pt modelId="{0575DC5E-BD25-4518-BE65-EAE9E8CA252B}" type="pres">
      <dgm:prSet presAssocID="{02F3E1F0-5D89-4268-BE0B-400B58DAA0EF}" presName="sibTrans" presStyleLbl="sibTrans2D1" presStyleIdx="2" presStyleCnt="3" custScaleX="80524" custScaleY="80524"/>
      <dgm:spPr>
        <a:prstGeom prst="blockArc">
          <a:avLst>
            <a:gd name="adj1" fmla="val 9116467"/>
            <a:gd name="adj2" fmla="val 16083533"/>
            <a:gd name="adj3" fmla="val 4636"/>
          </a:avLst>
        </a:prstGeom>
      </dgm:spPr>
      <dgm:t>
        <a:bodyPr/>
        <a:lstStyle/>
        <a:p>
          <a:endParaRPr lang="es-BO"/>
        </a:p>
      </dgm:t>
    </dgm:pt>
  </dgm:ptLst>
  <dgm:cxnLst>
    <dgm:cxn modelId="{465682B9-484B-4967-8BC4-6E3AA4A98944}" srcId="{75BE2EAF-5865-4E2F-BD42-C299681C29A1}" destId="{FD17964F-DAB2-485A-BE70-BC353C6E50D5}" srcOrd="2" destOrd="0" parTransId="{5BE9CC27-E261-43B0-B3D4-A92ACF33CBA9}" sibTransId="{02F3E1F0-5D89-4268-BE0B-400B58DAA0EF}"/>
    <dgm:cxn modelId="{FEA03E28-41B1-45E2-B6F0-0EAB9272EE0F}" type="presOf" srcId="{FD17964F-DAB2-485A-BE70-BC353C6E50D5}" destId="{F52C9BF9-D272-47F0-8870-8091188FEA5B}" srcOrd="0" destOrd="0" presId="urn:microsoft.com/office/officeart/2005/8/layout/radial6"/>
    <dgm:cxn modelId="{647FCB67-33DE-474E-A01D-4859123C508B}" srcId="{75BE2EAF-5865-4E2F-BD42-C299681C29A1}" destId="{C7FD3EF7-7F31-429E-BF4C-FCA04118731C}" srcOrd="1" destOrd="0" parTransId="{2CDA05C7-0556-4F73-ABB0-220DC5F7EF0B}" sibTransId="{9FCE42C9-AB56-421D-9C37-17216CBF6C6B}"/>
    <dgm:cxn modelId="{587A158F-6297-43E2-B97F-8DC863592227}" type="presOf" srcId="{4498AE3D-C96C-4187-AF48-FDE4F58B6E34}" destId="{70249A0B-CA09-4DC6-B8D5-861362AD6147}" srcOrd="0" destOrd="0" presId="urn:microsoft.com/office/officeart/2005/8/layout/radial6"/>
    <dgm:cxn modelId="{C77B24F5-004E-452F-9AA4-DD0EC5BFB5E1}" type="presOf" srcId="{C7FD3EF7-7F31-429E-BF4C-FCA04118731C}" destId="{25FF0118-6687-4117-B5EF-59D14452A5F6}" srcOrd="0" destOrd="0" presId="urn:microsoft.com/office/officeart/2005/8/layout/radial6"/>
    <dgm:cxn modelId="{45B72DB8-CD5F-4BFA-888F-217D7DCDB0B6}" type="presOf" srcId="{75BE2EAF-5865-4E2F-BD42-C299681C29A1}" destId="{E42E36BA-723A-445C-B642-E965B4B27A20}" srcOrd="0" destOrd="0" presId="urn:microsoft.com/office/officeart/2005/8/layout/radial6"/>
    <dgm:cxn modelId="{929639E1-7575-41AE-88E8-636CA73A48D6}" type="presOf" srcId="{9FCE42C9-AB56-421D-9C37-17216CBF6C6B}" destId="{94AA86F1-CB9F-4760-A053-0BC5FB3FB618}" srcOrd="0" destOrd="0" presId="urn:microsoft.com/office/officeart/2005/8/layout/radial6"/>
    <dgm:cxn modelId="{0472F889-9A82-4054-A507-8BB42BA9AC6D}" type="presOf" srcId="{787F61F5-D752-422D-88DA-5BC36BF4965D}" destId="{4278612A-00A6-4119-B806-C1D26DB2756A}" srcOrd="0" destOrd="0" presId="urn:microsoft.com/office/officeart/2005/8/layout/radial6"/>
    <dgm:cxn modelId="{BC641CBA-D6BD-4209-ABB6-766E6500AB76}" srcId="{787F61F5-D752-422D-88DA-5BC36BF4965D}" destId="{75BE2EAF-5865-4E2F-BD42-C299681C29A1}" srcOrd="0" destOrd="0" parTransId="{CC7CEF56-2B47-4518-BBB1-A7728284CC2A}" sibTransId="{A3B8ED4C-46F9-4B38-ACA4-BB78547BAD7D}"/>
    <dgm:cxn modelId="{46D1AD54-8B00-4719-A32B-EBF11F110DED}" type="presOf" srcId="{369B843A-7CAD-4343-9AB8-AF5B6F2D2B45}" destId="{C7F6762D-6643-45B9-B8FC-E8E77373966B}" srcOrd="0" destOrd="0" presId="urn:microsoft.com/office/officeart/2005/8/layout/radial6"/>
    <dgm:cxn modelId="{B336A518-1FA3-42A7-B8BC-3A7A48A0FCB4}" type="presOf" srcId="{02F3E1F0-5D89-4268-BE0B-400B58DAA0EF}" destId="{0575DC5E-BD25-4518-BE65-EAE9E8CA252B}" srcOrd="0" destOrd="0" presId="urn:microsoft.com/office/officeart/2005/8/layout/radial6"/>
    <dgm:cxn modelId="{23A74173-7AA6-4E18-BBB7-A19C614C4BC3}" srcId="{75BE2EAF-5865-4E2F-BD42-C299681C29A1}" destId="{369B843A-7CAD-4343-9AB8-AF5B6F2D2B45}" srcOrd="0" destOrd="0" parTransId="{5E9A0D84-1DD3-4E28-A7FE-8B600FAF9EEC}" sibTransId="{4498AE3D-C96C-4187-AF48-FDE4F58B6E34}"/>
    <dgm:cxn modelId="{AE985FFB-DFEF-4646-AEC9-B25C1F109365}" type="presParOf" srcId="{4278612A-00A6-4119-B806-C1D26DB2756A}" destId="{E42E36BA-723A-445C-B642-E965B4B27A20}" srcOrd="0" destOrd="0" presId="urn:microsoft.com/office/officeart/2005/8/layout/radial6"/>
    <dgm:cxn modelId="{B94CDD0D-E7AC-4558-BC0B-0A651AB4B9DE}" type="presParOf" srcId="{4278612A-00A6-4119-B806-C1D26DB2756A}" destId="{C7F6762D-6643-45B9-B8FC-E8E77373966B}" srcOrd="1" destOrd="0" presId="urn:microsoft.com/office/officeart/2005/8/layout/radial6"/>
    <dgm:cxn modelId="{F0D9ADF4-329A-4816-B05D-4067B23D30C7}" type="presParOf" srcId="{4278612A-00A6-4119-B806-C1D26DB2756A}" destId="{6848364F-0790-43A2-A0A7-2F4618D66C56}" srcOrd="2" destOrd="0" presId="urn:microsoft.com/office/officeart/2005/8/layout/radial6"/>
    <dgm:cxn modelId="{FA9AD5B6-534F-49E3-9E30-B66B5648ADD3}" type="presParOf" srcId="{4278612A-00A6-4119-B806-C1D26DB2756A}" destId="{70249A0B-CA09-4DC6-B8D5-861362AD6147}" srcOrd="3" destOrd="0" presId="urn:microsoft.com/office/officeart/2005/8/layout/radial6"/>
    <dgm:cxn modelId="{E7A62F99-7361-4679-9A56-D4913CC6AB89}" type="presParOf" srcId="{4278612A-00A6-4119-B806-C1D26DB2756A}" destId="{25FF0118-6687-4117-B5EF-59D14452A5F6}" srcOrd="4" destOrd="0" presId="urn:microsoft.com/office/officeart/2005/8/layout/radial6"/>
    <dgm:cxn modelId="{84C60FCE-D883-4F5E-8FF2-96515568537A}" type="presParOf" srcId="{4278612A-00A6-4119-B806-C1D26DB2756A}" destId="{58F67DC3-2E9A-48F5-B6AC-8ACE5E169CDC}" srcOrd="5" destOrd="0" presId="urn:microsoft.com/office/officeart/2005/8/layout/radial6"/>
    <dgm:cxn modelId="{E1E6ADBE-74CA-4511-9FC5-AAD5647B455D}" type="presParOf" srcId="{4278612A-00A6-4119-B806-C1D26DB2756A}" destId="{94AA86F1-CB9F-4760-A053-0BC5FB3FB618}" srcOrd="6" destOrd="0" presId="urn:microsoft.com/office/officeart/2005/8/layout/radial6"/>
    <dgm:cxn modelId="{8BA033B6-A786-4243-B3DA-81AF9F987D0B}" type="presParOf" srcId="{4278612A-00A6-4119-B806-C1D26DB2756A}" destId="{F52C9BF9-D272-47F0-8870-8091188FEA5B}" srcOrd="7" destOrd="0" presId="urn:microsoft.com/office/officeart/2005/8/layout/radial6"/>
    <dgm:cxn modelId="{EB033A84-37EC-4AEC-BD7A-0362274AE171}" type="presParOf" srcId="{4278612A-00A6-4119-B806-C1D26DB2756A}" destId="{9ED9D098-C2B3-48C0-A978-47BA931BF24E}" srcOrd="8" destOrd="0" presId="urn:microsoft.com/office/officeart/2005/8/layout/radial6"/>
    <dgm:cxn modelId="{61E1C3CF-5892-40EC-8867-10518920402B}" type="presParOf" srcId="{4278612A-00A6-4119-B806-C1D26DB2756A}" destId="{0575DC5E-BD25-4518-BE65-EAE9E8CA252B}" srcOrd="9" destOrd="0" presId="urn:microsoft.com/office/officeart/2005/8/layout/radial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70263F-9071-4CF4-9B40-2216F26BE4A9}" type="doc">
      <dgm:prSet loTypeId="urn:microsoft.com/office/officeart/2005/8/layout/chart3" loCatId="cycle" qsTypeId="urn:microsoft.com/office/officeart/2005/8/quickstyle/simple2" qsCatId="simple" csTypeId="urn:microsoft.com/office/officeart/2005/8/colors/colorful1#1" csCatId="colorful" phldr="1"/>
      <dgm:spPr/>
    </dgm:pt>
    <dgm:pt modelId="{2CB35DF3-76FC-4DF8-8D15-51EF6845E110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 lIns="0" tIns="0" rIns="0" bIns="0"/>
        <a:lstStyle/>
        <a:p>
          <a:r>
            <a:rPr lang="es-ES" sz="1800" b="1" dirty="0" smtClean="0">
              <a:solidFill>
                <a:schemeClr val="tx1"/>
              </a:solidFill>
            </a:rPr>
            <a:t>Control Físico</a:t>
          </a:r>
        </a:p>
        <a:p>
          <a:r>
            <a:rPr lang="es-ES" sz="1600" b="1" dirty="0" smtClean="0">
              <a:solidFill>
                <a:schemeClr val="tx1"/>
              </a:solidFill>
            </a:rPr>
            <a:t>(Intermedio)</a:t>
          </a:r>
          <a:endParaRPr lang="es-ES" sz="1600" b="1" dirty="0">
            <a:solidFill>
              <a:schemeClr val="tx1"/>
            </a:solidFill>
          </a:endParaRPr>
        </a:p>
      </dgm:t>
    </dgm:pt>
    <dgm:pt modelId="{38D4C812-7AAD-4EE3-9280-AADB91A66F3E}" type="parTrans" cxnId="{E738FB3E-4F23-4B2A-A2F8-35F6B72BB49C}">
      <dgm:prSet/>
      <dgm:spPr/>
      <dgm:t>
        <a:bodyPr/>
        <a:lstStyle/>
        <a:p>
          <a:endParaRPr lang="es-ES"/>
        </a:p>
      </dgm:t>
    </dgm:pt>
    <dgm:pt modelId="{65068DC5-5A58-47A6-91CC-978E30BA8443}" type="sibTrans" cxnId="{E738FB3E-4F23-4B2A-A2F8-35F6B72BB49C}">
      <dgm:prSet/>
      <dgm:spPr/>
      <dgm:t>
        <a:bodyPr/>
        <a:lstStyle/>
        <a:p>
          <a:endParaRPr lang="es-ES"/>
        </a:p>
      </dgm:t>
    </dgm:pt>
    <dgm:pt modelId="{62251632-0D98-4311-9623-1EE8EE38228E}">
      <dgm:prSet phldrT="[Texto]" custT="1"/>
      <dgm:spPr>
        <a:solidFill>
          <a:srgbClr val="FFC000"/>
        </a:solidFill>
      </dgm:spPr>
      <dgm:t>
        <a:bodyPr lIns="0" tIns="0" rIns="0" bIns="0"/>
        <a:lstStyle/>
        <a:p>
          <a:r>
            <a:rPr lang="es-ES" sz="1600" b="1" dirty="0" smtClean="0">
              <a:solidFill>
                <a:schemeClr val="tx1"/>
              </a:solidFill>
            </a:rPr>
            <a:t>Verificación y conciliación</a:t>
          </a:r>
        </a:p>
        <a:p>
          <a:r>
            <a:rPr lang="es-ES" sz="1600" b="1" dirty="0" smtClean="0">
              <a:solidFill>
                <a:schemeClr val="tx1"/>
              </a:solidFill>
            </a:rPr>
            <a:t>(Final)</a:t>
          </a:r>
          <a:endParaRPr lang="es-ES" sz="1600" b="1" dirty="0">
            <a:solidFill>
              <a:schemeClr val="tx1"/>
            </a:solidFill>
          </a:endParaRPr>
        </a:p>
      </dgm:t>
    </dgm:pt>
    <dgm:pt modelId="{F0833CF2-08D7-47F5-B106-B4DAAE38E02E}" type="parTrans" cxnId="{CC2B1A90-2AB7-48D3-B3A1-F087FA5B2D56}">
      <dgm:prSet/>
      <dgm:spPr/>
      <dgm:t>
        <a:bodyPr/>
        <a:lstStyle/>
        <a:p>
          <a:endParaRPr lang="es-ES"/>
        </a:p>
      </dgm:t>
    </dgm:pt>
    <dgm:pt modelId="{EA7994DB-C97A-4664-BBD6-651EBA0CDEDA}" type="sibTrans" cxnId="{CC2B1A90-2AB7-48D3-B3A1-F087FA5B2D56}">
      <dgm:prSet/>
      <dgm:spPr/>
      <dgm:t>
        <a:bodyPr/>
        <a:lstStyle/>
        <a:p>
          <a:endParaRPr lang="es-ES"/>
        </a:p>
      </dgm:t>
    </dgm:pt>
    <dgm:pt modelId="{03E2F279-1672-4286-BEBC-AAD5F823BAB4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 lIns="0" tIns="0" rIns="0" bIns="36000"/>
        <a:lstStyle/>
        <a:p>
          <a:r>
            <a:rPr lang="es-ES" sz="1800" b="1" dirty="0" smtClean="0">
              <a:solidFill>
                <a:schemeClr val="tx1"/>
              </a:solidFill>
            </a:rPr>
            <a:t>Control Cruzado</a:t>
          </a:r>
        </a:p>
        <a:p>
          <a:r>
            <a:rPr lang="es-ES" sz="1800" b="1" dirty="0" smtClean="0">
              <a:solidFill>
                <a:schemeClr val="tx1"/>
              </a:solidFill>
            </a:rPr>
            <a:t>(Inicial)</a:t>
          </a:r>
          <a:endParaRPr lang="es-ES" sz="1800" b="1" dirty="0">
            <a:solidFill>
              <a:schemeClr val="tx1"/>
            </a:solidFill>
          </a:endParaRPr>
        </a:p>
      </dgm:t>
    </dgm:pt>
    <dgm:pt modelId="{FBC0D564-10D6-40EF-943A-A56B526E873C}" type="parTrans" cxnId="{77D40D21-145F-4370-8DC7-31D278BAED7B}">
      <dgm:prSet/>
      <dgm:spPr/>
      <dgm:t>
        <a:bodyPr/>
        <a:lstStyle/>
        <a:p>
          <a:endParaRPr lang="es-ES"/>
        </a:p>
      </dgm:t>
    </dgm:pt>
    <dgm:pt modelId="{CF3C81DA-0A75-4222-A396-4B96D8E39E3A}" type="sibTrans" cxnId="{77D40D21-145F-4370-8DC7-31D278BAED7B}">
      <dgm:prSet/>
      <dgm:spPr/>
      <dgm:t>
        <a:bodyPr/>
        <a:lstStyle/>
        <a:p>
          <a:endParaRPr lang="es-ES"/>
        </a:p>
      </dgm:t>
    </dgm:pt>
    <dgm:pt modelId="{09C8919A-93C9-47A7-B5C1-6B2BF5BD5B2F}" type="pres">
      <dgm:prSet presAssocID="{2B70263F-9071-4CF4-9B40-2216F26BE4A9}" presName="compositeShape" presStyleCnt="0">
        <dgm:presLayoutVars>
          <dgm:chMax val="7"/>
          <dgm:dir/>
          <dgm:resizeHandles val="exact"/>
        </dgm:presLayoutVars>
      </dgm:prSet>
      <dgm:spPr/>
    </dgm:pt>
    <dgm:pt modelId="{32F5D565-612B-46FA-948B-32AC206F39B3}" type="pres">
      <dgm:prSet presAssocID="{2B70263F-9071-4CF4-9B40-2216F26BE4A9}" presName="wedge1" presStyleLbl="node1" presStyleIdx="0" presStyleCnt="3" custScaleX="117624" custScaleY="95428" custLinFactNeighborX="17863" custLinFactNeighborY="-2740"/>
      <dgm:spPr/>
      <dgm:t>
        <a:bodyPr/>
        <a:lstStyle/>
        <a:p>
          <a:endParaRPr lang="es-ES"/>
        </a:p>
      </dgm:t>
    </dgm:pt>
    <dgm:pt modelId="{C5364D50-DAAD-42A0-A545-CC1C2CF70247}" type="pres">
      <dgm:prSet presAssocID="{2B70263F-9071-4CF4-9B40-2216F26BE4A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2EA55F-74C3-4FF2-B1D6-D8454B79E1B9}" type="pres">
      <dgm:prSet presAssocID="{2B70263F-9071-4CF4-9B40-2216F26BE4A9}" presName="wedge2" presStyleLbl="node1" presStyleIdx="1" presStyleCnt="3" custScaleX="117624" custScaleY="95428" custLinFactNeighborX="17863" custLinFactNeighborY="-2740"/>
      <dgm:spPr/>
      <dgm:t>
        <a:bodyPr/>
        <a:lstStyle/>
        <a:p>
          <a:endParaRPr lang="es-ES"/>
        </a:p>
      </dgm:t>
    </dgm:pt>
    <dgm:pt modelId="{FD4D452D-E44D-42E3-BC9D-C3055C0F2659}" type="pres">
      <dgm:prSet presAssocID="{2B70263F-9071-4CF4-9B40-2216F26BE4A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E1C063-EE38-45A6-9241-157A0E468B0C}" type="pres">
      <dgm:prSet presAssocID="{2B70263F-9071-4CF4-9B40-2216F26BE4A9}" presName="wedge3" presStyleLbl="node1" presStyleIdx="2" presStyleCnt="3" custScaleX="117624" custScaleY="95428" custLinFactNeighborX="16965" custLinFactNeighborY="-5955"/>
      <dgm:spPr/>
      <dgm:t>
        <a:bodyPr/>
        <a:lstStyle/>
        <a:p>
          <a:endParaRPr lang="es-ES"/>
        </a:p>
      </dgm:t>
    </dgm:pt>
    <dgm:pt modelId="{880459B2-D25B-4CCC-A22D-130620B9B346}" type="pres">
      <dgm:prSet presAssocID="{2B70263F-9071-4CF4-9B40-2216F26BE4A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1854D66-7D43-4631-9424-73D29702175E}" type="presOf" srcId="{62251632-0D98-4311-9623-1EE8EE38228E}" destId="{FD4D452D-E44D-42E3-BC9D-C3055C0F2659}" srcOrd="1" destOrd="0" presId="urn:microsoft.com/office/officeart/2005/8/layout/chart3"/>
    <dgm:cxn modelId="{DE4F0A6B-00ED-4BD6-97F2-A82F41ACFBB0}" type="presOf" srcId="{03E2F279-1672-4286-BEBC-AAD5F823BAB4}" destId="{69E1C063-EE38-45A6-9241-157A0E468B0C}" srcOrd="0" destOrd="0" presId="urn:microsoft.com/office/officeart/2005/8/layout/chart3"/>
    <dgm:cxn modelId="{CC2B1A90-2AB7-48D3-B3A1-F087FA5B2D56}" srcId="{2B70263F-9071-4CF4-9B40-2216F26BE4A9}" destId="{62251632-0D98-4311-9623-1EE8EE38228E}" srcOrd="1" destOrd="0" parTransId="{F0833CF2-08D7-47F5-B106-B4DAAE38E02E}" sibTransId="{EA7994DB-C97A-4664-BBD6-651EBA0CDEDA}"/>
    <dgm:cxn modelId="{E738FB3E-4F23-4B2A-A2F8-35F6B72BB49C}" srcId="{2B70263F-9071-4CF4-9B40-2216F26BE4A9}" destId="{2CB35DF3-76FC-4DF8-8D15-51EF6845E110}" srcOrd="0" destOrd="0" parTransId="{38D4C812-7AAD-4EE3-9280-AADB91A66F3E}" sibTransId="{65068DC5-5A58-47A6-91CC-978E30BA8443}"/>
    <dgm:cxn modelId="{B926C008-0874-42E7-8D8C-1E7E4B4ECBA0}" type="presOf" srcId="{2CB35DF3-76FC-4DF8-8D15-51EF6845E110}" destId="{32F5D565-612B-46FA-948B-32AC206F39B3}" srcOrd="0" destOrd="0" presId="urn:microsoft.com/office/officeart/2005/8/layout/chart3"/>
    <dgm:cxn modelId="{2EC4AAF2-0356-4292-B96D-FDDFBE84C2B9}" type="presOf" srcId="{03E2F279-1672-4286-BEBC-AAD5F823BAB4}" destId="{880459B2-D25B-4CCC-A22D-130620B9B346}" srcOrd="1" destOrd="0" presId="urn:microsoft.com/office/officeart/2005/8/layout/chart3"/>
    <dgm:cxn modelId="{77D40D21-145F-4370-8DC7-31D278BAED7B}" srcId="{2B70263F-9071-4CF4-9B40-2216F26BE4A9}" destId="{03E2F279-1672-4286-BEBC-AAD5F823BAB4}" srcOrd="2" destOrd="0" parTransId="{FBC0D564-10D6-40EF-943A-A56B526E873C}" sibTransId="{CF3C81DA-0A75-4222-A396-4B96D8E39E3A}"/>
    <dgm:cxn modelId="{BB3C9A4B-3239-4923-B72F-688704141063}" type="presOf" srcId="{2B70263F-9071-4CF4-9B40-2216F26BE4A9}" destId="{09C8919A-93C9-47A7-B5C1-6B2BF5BD5B2F}" srcOrd="0" destOrd="0" presId="urn:microsoft.com/office/officeart/2005/8/layout/chart3"/>
    <dgm:cxn modelId="{E64AEF6C-4EEC-4CCF-A937-36E26FE94E25}" type="presOf" srcId="{62251632-0D98-4311-9623-1EE8EE38228E}" destId="{492EA55F-74C3-4FF2-B1D6-D8454B79E1B9}" srcOrd="0" destOrd="0" presId="urn:microsoft.com/office/officeart/2005/8/layout/chart3"/>
    <dgm:cxn modelId="{9F90FCDD-20D9-4102-9213-1311F5272900}" type="presOf" srcId="{2CB35DF3-76FC-4DF8-8D15-51EF6845E110}" destId="{C5364D50-DAAD-42A0-A545-CC1C2CF70247}" srcOrd="1" destOrd="0" presId="urn:microsoft.com/office/officeart/2005/8/layout/chart3"/>
    <dgm:cxn modelId="{4413C795-854F-4A88-B12B-62DA83A948A0}" type="presParOf" srcId="{09C8919A-93C9-47A7-B5C1-6B2BF5BD5B2F}" destId="{32F5D565-612B-46FA-948B-32AC206F39B3}" srcOrd="0" destOrd="0" presId="urn:microsoft.com/office/officeart/2005/8/layout/chart3"/>
    <dgm:cxn modelId="{B84FDC15-D10B-4ED5-BD82-DCAC0D88A639}" type="presParOf" srcId="{09C8919A-93C9-47A7-B5C1-6B2BF5BD5B2F}" destId="{C5364D50-DAAD-42A0-A545-CC1C2CF70247}" srcOrd="1" destOrd="0" presId="urn:microsoft.com/office/officeart/2005/8/layout/chart3"/>
    <dgm:cxn modelId="{4671D723-2BF9-4CD8-B99B-B9796021B774}" type="presParOf" srcId="{09C8919A-93C9-47A7-B5C1-6B2BF5BD5B2F}" destId="{492EA55F-74C3-4FF2-B1D6-D8454B79E1B9}" srcOrd="2" destOrd="0" presId="urn:microsoft.com/office/officeart/2005/8/layout/chart3"/>
    <dgm:cxn modelId="{FF47DE46-277B-4B7F-8E72-0CCD1E89FEF1}" type="presParOf" srcId="{09C8919A-93C9-47A7-B5C1-6B2BF5BD5B2F}" destId="{FD4D452D-E44D-42E3-BC9D-C3055C0F2659}" srcOrd="3" destOrd="0" presId="urn:microsoft.com/office/officeart/2005/8/layout/chart3"/>
    <dgm:cxn modelId="{298F08C3-F758-4EC9-B3FE-A9B0C14D5825}" type="presParOf" srcId="{09C8919A-93C9-47A7-B5C1-6B2BF5BD5B2F}" destId="{69E1C063-EE38-45A6-9241-157A0E468B0C}" srcOrd="4" destOrd="0" presId="urn:microsoft.com/office/officeart/2005/8/layout/chart3"/>
    <dgm:cxn modelId="{53FC5EC4-1160-419E-BA17-BB22558B9DF1}" type="presParOf" srcId="{09C8919A-93C9-47A7-B5C1-6B2BF5BD5B2F}" destId="{880459B2-D25B-4CCC-A22D-130620B9B346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D1BA26-34BF-4249-9F0B-EDA63218881B}" type="doc">
      <dgm:prSet loTypeId="urn:microsoft.com/office/officeart/2005/8/layout/list1" loCatId="list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es-BO"/>
        </a:p>
      </dgm:t>
    </dgm:pt>
    <dgm:pt modelId="{B0ED150F-F9BC-4C99-8EC7-941F4F370DD3}">
      <dgm:prSet phldrT="[Text]" custT="1"/>
      <dgm:spPr>
        <a:solidFill>
          <a:srgbClr val="C00000"/>
        </a:solidFill>
      </dgm:spPr>
      <dgm:t>
        <a:bodyPr/>
        <a:lstStyle/>
        <a:p>
          <a:r>
            <a:rPr lang="es-BO" sz="1400" b="1" dirty="0" smtClean="0">
              <a:latin typeface="Arial" panose="020B0604020202020204" pitchFamily="34" charset="0"/>
              <a:cs typeface="Arial" panose="020B0604020202020204" pitchFamily="34" charset="0"/>
            </a:rPr>
            <a:t>Informe documental de Supuestos Hechos Delictivos.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C52C6D-BEE5-45CA-B6CB-D060536BC277}" type="parTrans" cxnId="{95EECBE1-9495-41AF-A7F0-1CB7663E97D8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C58900-F1CA-4EAE-933B-B1868F6322CA}" type="sibTrans" cxnId="{95EECBE1-9495-41AF-A7F0-1CB7663E97D8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048609-765C-42C0-9A91-DF7B324C8F8D}">
      <dgm:prSet phldrT="[Text]" custT="1"/>
      <dgm:spPr>
        <a:solidFill>
          <a:srgbClr val="00B050"/>
        </a:solidFill>
      </dgm:spPr>
      <dgm:t>
        <a:bodyPr/>
        <a:lstStyle/>
        <a:p>
          <a:r>
            <a:rPr lang="es-BO" sz="1400" b="1" dirty="0" smtClean="0">
              <a:latin typeface="Arial" panose="020B0604020202020204" pitchFamily="34" charset="0"/>
              <a:cs typeface="Arial" panose="020B0604020202020204" pitchFamily="34" charset="0"/>
            </a:rPr>
            <a:t>Inspección Especial de Riesgo Operativo en La Paz y Santa Cruz.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52E991-3D13-4768-B6A7-472218BD1A0D}" type="parTrans" cxnId="{D3F7F012-CE43-4D82-94B0-9A428A5EC840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DAED0E-9AA2-4AC6-A33A-B7EF8B6529CE}" type="sibTrans" cxnId="{D3F7F012-CE43-4D82-94B0-9A428A5EC840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EED815-0985-4C18-BD2E-FB78A8B8514D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s-BO" sz="1400" b="1" dirty="0" smtClean="0">
              <a:latin typeface="Arial" panose="020B0604020202020204" pitchFamily="34" charset="0"/>
              <a:cs typeface="Arial" panose="020B0604020202020204" pitchFamily="34" charset="0"/>
            </a:rPr>
            <a:t>Conformación del Equipo Multidisciplinario que coadyuva al Ministerio Público en la Fase Investigativa.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8C1705-AC1A-41BE-B683-7ECA41492375}" type="parTrans" cxnId="{AEB5D2F4-B88B-4923-8676-798293D3E749}">
      <dgm:prSet/>
      <dgm:spPr/>
      <dgm:t>
        <a:bodyPr/>
        <a:lstStyle/>
        <a:p>
          <a:endParaRPr lang="es-BO" sz="2000" b="1"/>
        </a:p>
      </dgm:t>
    </dgm:pt>
    <dgm:pt modelId="{38809C98-BFEE-45F4-917E-1B880A22AD3F}" type="sibTrans" cxnId="{AEB5D2F4-B88B-4923-8676-798293D3E749}">
      <dgm:prSet/>
      <dgm:spPr/>
      <dgm:t>
        <a:bodyPr/>
        <a:lstStyle/>
        <a:p>
          <a:endParaRPr lang="es-BO" sz="2000" b="1"/>
        </a:p>
      </dgm:t>
    </dgm:pt>
    <dgm:pt modelId="{9D4539DB-CDDA-4A6D-A69A-C3FDEE7801B9}">
      <dgm:prSet phldrT="[Text]" custT="1"/>
      <dgm:spPr>
        <a:solidFill>
          <a:srgbClr val="FF0000"/>
        </a:solidFill>
      </dgm:spPr>
      <dgm:t>
        <a:bodyPr/>
        <a:lstStyle/>
        <a:p>
          <a:r>
            <a:rPr lang="es-BO" sz="1400" b="1" dirty="0" smtClean="0">
              <a:latin typeface="Arial" panose="020B0604020202020204" pitchFamily="34" charset="0"/>
              <a:cs typeface="Arial" panose="020B0604020202020204" pitchFamily="34" charset="0"/>
            </a:rPr>
            <a:t>Instructivo para el fortalecimiento del Control Interno.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A4481C-3E38-41A2-9CE1-F4F83838BB96}" type="parTrans" cxnId="{C53C9134-7E78-4089-8CEF-FA717DC5DDD2}">
      <dgm:prSet/>
      <dgm:spPr/>
      <dgm:t>
        <a:bodyPr/>
        <a:lstStyle/>
        <a:p>
          <a:endParaRPr lang="es-BO" sz="2000" b="1"/>
        </a:p>
      </dgm:t>
    </dgm:pt>
    <dgm:pt modelId="{B1611A36-5F4F-4EE5-BBCA-176E73343370}" type="sibTrans" cxnId="{C53C9134-7E78-4089-8CEF-FA717DC5DDD2}">
      <dgm:prSet/>
      <dgm:spPr/>
      <dgm:t>
        <a:bodyPr/>
        <a:lstStyle/>
        <a:p>
          <a:endParaRPr lang="es-BO" sz="2000" b="1"/>
        </a:p>
      </dgm:t>
    </dgm:pt>
    <dgm:pt modelId="{BDA9EC0A-46B6-4E10-9859-CC8812848861}">
      <dgm:prSet phldrT="[Text]" custT="1"/>
      <dgm:spPr>
        <a:solidFill>
          <a:srgbClr val="FFC000"/>
        </a:solidFill>
      </dgm:spPr>
      <dgm:t>
        <a:bodyPr/>
        <a:lstStyle/>
        <a:p>
          <a:r>
            <a:rPr lang="es-BO" sz="1400" b="1" dirty="0" smtClean="0">
              <a:latin typeface="Arial" panose="020B0604020202020204" pitchFamily="34" charset="0"/>
              <a:cs typeface="Arial" panose="020B0604020202020204" pitchFamily="34" charset="0"/>
            </a:rPr>
            <a:t>Reunión con el Directorio y Gerencia General del Banco Unión S.A.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0B317E-5031-457B-9AAD-3A05FC3E54AE}" type="parTrans" cxnId="{350D9440-2948-4E0F-92B5-7BD9349E6D83}">
      <dgm:prSet/>
      <dgm:spPr/>
      <dgm:t>
        <a:bodyPr/>
        <a:lstStyle/>
        <a:p>
          <a:endParaRPr lang="es-BO" sz="2000" b="1"/>
        </a:p>
      </dgm:t>
    </dgm:pt>
    <dgm:pt modelId="{5DBCE2FC-C1F2-4861-B05D-9842E77BC33E}" type="sibTrans" cxnId="{350D9440-2948-4E0F-92B5-7BD9349E6D83}">
      <dgm:prSet/>
      <dgm:spPr/>
      <dgm:t>
        <a:bodyPr/>
        <a:lstStyle/>
        <a:p>
          <a:endParaRPr lang="es-BO" sz="2000" b="1"/>
        </a:p>
      </dgm:t>
    </dgm:pt>
    <dgm:pt modelId="{9507A430-D3F0-4984-8846-7175B581E633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BO" sz="1400" b="1" dirty="0" smtClean="0">
              <a:latin typeface="Arial" panose="020B0604020202020204" pitchFamily="34" charset="0"/>
              <a:cs typeface="Arial" panose="020B0604020202020204" pitchFamily="34" charset="0"/>
            </a:rPr>
            <a:t>Procesos Sancionatorios.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7A2FBE-3B6E-419C-8834-F08ED2B7E986}" type="parTrans" cxnId="{A26E97CD-B7AF-43F8-A8C8-8839D1E73EF0}">
      <dgm:prSet/>
      <dgm:spPr/>
      <dgm:t>
        <a:bodyPr/>
        <a:lstStyle/>
        <a:p>
          <a:endParaRPr lang="es-BO" b="1"/>
        </a:p>
      </dgm:t>
    </dgm:pt>
    <dgm:pt modelId="{DC2A56FB-245B-47B1-9A01-4612DD4774E8}" type="sibTrans" cxnId="{A26E97CD-B7AF-43F8-A8C8-8839D1E73EF0}">
      <dgm:prSet/>
      <dgm:spPr/>
      <dgm:t>
        <a:bodyPr/>
        <a:lstStyle/>
        <a:p>
          <a:endParaRPr lang="es-BO" b="1"/>
        </a:p>
      </dgm:t>
    </dgm:pt>
    <dgm:pt modelId="{4A34C966-603C-4DE2-9FEB-6C1EA2B9EA3B}" type="pres">
      <dgm:prSet presAssocID="{ACD1BA26-34BF-4249-9F0B-EDA63218881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65871A9-CB16-47FF-A956-A38AC5CADC81}" type="pres">
      <dgm:prSet presAssocID="{B0ED150F-F9BC-4C99-8EC7-941F4F370DD3}" presName="parentLin" presStyleCnt="0"/>
      <dgm:spPr/>
    </dgm:pt>
    <dgm:pt modelId="{DFC4EFFA-1618-429A-A425-3C7E69429E9A}" type="pres">
      <dgm:prSet presAssocID="{B0ED150F-F9BC-4C99-8EC7-941F4F370DD3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BEBFDB8D-1070-4A67-A2B2-9E2D66FAE9D8}" type="pres">
      <dgm:prSet presAssocID="{B0ED150F-F9BC-4C99-8EC7-941F4F370DD3}" presName="parentText" presStyleLbl="node1" presStyleIdx="0" presStyleCnt="6" custScaleX="11747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5C58A4B4-4805-4C01-8956-9F4399DABC48}" type="pres">
      <dgm:prSet presAssocID="{B0ED150F-F9BC-4C99-8EC7-941F4F370DD3}" presName="negativeSpace" presStyleCnt="0"/>
      <dgm:spPr/>
    </dgm:pt>
    <dgm:pt modelId="{60BAFED0-F0D3-4794-9482-8C1FEBCADF93}" type="pres">
      <dgm:prSet presAssocID="{B0ED150F-F9BC-4C99-8EC7-941F4F370DD3}" presName="childText" presStyleLbl="conFgAcc1" presStyleIdx="0" presStyleCnt="6">
        <dgm:presLayoutVars>
          <dgm:bulletEnabled val="1"/>
        </dgm:presLayoutVars>
      </dgm:prSet>
      <dgm:spPr/>
    </dgm:pt>
    <dgm:pt modelId="{3FDFF72E-367B-4B11-9679-25C1FC65F694}" type="pres">
      <dgm:prSet presAssocID="{94C58900-F1CA-4EAE-933B-B1868F6322CA}" presName="spaceBetweenRectangles" presStyleCnt="0"/>
      <dgm:spPr/>
    </dgm:pt>
    <dgm:pt modelId="{5159CF88-DC2F-4632-A40F-57A6A83394C3}" type="pres">
      <dgm:prSet presAssocID="{A8048609-765C-42C0-9A91-DF7B324C8F8D}" presName="parentLin" presStyleCnt="0"/>
      <dgm:spPr/>
    </dgm:pt>
    <dgm:pt modelId="{5993DEED-14A4-439A-B354-1BFB423AD469}" type="pres">
      <dgm:prSet presAssocID="{A8048609-765C-42C0-9A91-DF7B324C8F8D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07DE78C1-2521-44EA-A5AF-ADB50829ED56}" type="pres">
      <dgm:prSet presAssocID="{A8048609-765C-42C0-9A91-DF7B324C8F8D}" presName="parentText" presStyleLbl="node1" presStyleIdx="1" presStyleCnt="6" custScaleX="11747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70A5D202-ED8B-4F1B-AE6B-013A8266F011}" type="pres">
      <dgm:prSet presAssocID="{A8048609-765C-42C0-9A91-DF7B324C8F8D}" presName="negativeSpace" presStyleCnt="0"/>
      <dgm:spPr/>
    </dgm:pt>
    <dgm:pt modelId="{575E3C3C-A0DA-4F45-8DFA-9A8A7C2795E6}" type="pres">
      <dgm:prSet presAssocID="{A8048609-765C-42C0-9A91-DF7B324C8F8D}" presName="childText" presStyleLbl="conFgAcc1" presStyleIdx="1" presStyleCnt="6">
        <dgm:presLayoutVars>
          <dgm:bulletEnabled val="1"/>
        </dgm:presLayoutVars>
      </dgm:prSet>
      <dgm:spPr/>
    </dgm:pt>
    <dgm:pt modelId="{6FB6D415-9018-4190-8A51-1DD28F125FB6}" type="pres">
      <dgm:prSet presAssocID="{BBDAED0E-9AA2-4AC6-A33A-B7EF8B6529CE}" presName="spaceBetweenRectangles" presStyleCnt="0"/>
      <dgm:spPr/>
    </dgm:pt>
    <dgm:pt modelId="{A457F7B9-24F8-4012-9C9C-1ACD225A82F4}" type="pres">
      <dgm:prSet presAssocID="{49EED815-0985-4C18-BD2E-FB78A8B8514D}" presName="parentLin" presStyleCnt="0"/>
      <dgm:spPr/>
    </dgm:pt>
    <dgm:pt modelId="{85F484D5-3D2A-4BB5-BB29-8B51AE1502BA}" type="pres">
      <dgm:prSet presAssocID="{49EED815-0985-4C18-BD2E-FB78A8B8514D}" presName="parentLeftMargin" presStyleLbl="node1" presStyleIdx="1" presStyleCnt="6"/>
      <dgm:spPr/>
      <dgm:t>
        <a:bodyPr/>
        <a:lstStyle/>
        <a:p>
          <a:endParaRPr lang="es-ES"/>
        </a:p>
      </dgm:t>
    </dgm:pt>
    <dgm:pt modelId="{89C55577-0989-4AB8-B814-7C2F263D6F92}" type="pres">
      <dgm:prSet presAssocID="{49EED815-0985-4C18-BD2E-FB78A8B8514D}" presName="parentText" presStyleLbl="node1" presStyleIdx="2" presStyleCnt="6" custScaleX="11747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4CADAF06-0173-45C2-B0FC-8636C495CC77}" type="pres">
      <dgm:prSet presAssocID="{49EED815-0985-4C18-BD2E-FB78A8B8514D}" presName="negativeSpace" presStyleCnt="0"/>
      <dgm:spPr/>
    </dgm:pt>
    <dgm:pt modelId="{ECBB2F5D-FFF1-435A-B05F-D1DBB83B7581}" type="pres">
      <dgm:prSet presAssocID="{49EED815-0985-4C18-BD2E-FB78A8B8514D}" presName="childText" presStyleLbl="conFgAcc1" presStyleIdx="2" presStyleCnt="6">
        <dgm:presLayoutVars>
          <dgm:bulletEnabled val="1"/>
        </dgm:presLayoutVars>
      </dgm:prSet>
      <dgm:spPr/>
    </dgm:pt>
    <dgm:pt modelId="{A1DD2BB7-542E-4A08-B831-38C694123F9E}" type="pres">
      <dgm:prSet presAssocID="{38809C98-BFEE-45F4-917E-1B880A22AD3F}" presName="spaceBetweenRectangles" presStyleCnt="0"/>
      <dgm:spPr/>
    </dgm:pt>
    <dgm:pt modelId="{BFA70CCD-A28F-490D-8F18-5A077E86D949}" type="pres">
      <dgm:prSet presAssocID="{BDA9EC0A-46B6-4E10-9859-CC8812848861}" presName="parentLin" presStyleCnt="0"/>
      <dgm:spPr/>
    </dgm:pt>
    <dgm:pt modelId="{79D7CB28-F712-49C5-AF19-0711BB807A98}" type="pres">
      <dgm:prSet presAssocID="{BDA9EC0A-46B6-4E10-9859-CC8812848861}" presName="parentLeftMargin" presStyleLbl="node1" presStyleIdx="2" presStyleCnt="6"/>
      <dgm:spPr/>
      <dgm:t>
        <a:bodyPr/>
        <a:lstStyle/>
        <a:p>
          <a:endParaRPr lang="es-ES"/>
        </a:p>
      </dgm:t>
    </dgm:pt>
    <dgm:pt modelId="{882B9151-BBBA-4253-8CF5-F3EBF445A451}" type="pres">
      <dgm:prSet presAssocID="{BDA9EC0A-46B6-4E10-9859-CC8812848861}" presName="parentText" presStyleLbl="node1" presStyleIdx="3" presStyleCnt="6" custScaleX="11747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A254A079-925F-4CA5-B462-D20F627110EC}" type="pres">
      <dgm:prSet presAssocID="{BDA9EC0A-46B6-4E10-9859-CC8812848861}" presName="negativeSpace" presStyleCnt="0"/>
      <dgm:spPr/>
    </dgm:pt>
    <dgm:pt modelId="{BE1E8361-E11F-4BA6-9C59-A9DB72D9CF66}" type="pres">
      <dgm:prSet presAssocID="{BDA9EC0A-46B6-4E10-9859-CC8812848861}" presName="childText" presStyleLbl="conFgAcc1" presStyleIdx="3" presStyleCnt="6">
        <dgm:presLayoutVars>
          <dgm:bulletEnabled val="1"/>
        </dgm:presLayoutVars>
      </dgm:prSet>
      <dgm:spPr/>
    </dgm:pt>
    <dgm:pt modelId="{CC36D482-0803-4DC3-BD8A-05C06A58765F}" type="pres">
      <dgm:prSet presAssocID="{5DBCE2FC-C1F2-4861-B05D-9842E77BC33E}" presName="spaceBetweenRectangles" presStyleCnt="0"/>
      <dgm:spPr/>
    </dgm:pt>
    <dgm:pt modelId="{D3F9DF9D-3032-42F5-9C3E-9EC9DDFA224B}" type="pres">
      <dgm:prSet presAssocID="{9D4539DB-CDDA-4A6D-A69A-C3FDEE7801B9}" presName="parentLin" presStyleCnt="0"/>
      <dgm:spPr/>
    </dgm:pt>
    <dgm:pt modelId="{8FA13322-11B2-49DD-B672-50544659D5F4}" type="pres">
      <dgm:prSet presAssocID="{9D4539DB-CDDA-4A6D-A69A-C3FDEE7801B9}" presName="parentLeftMargin" presStyleLbl="node1" presStyleIdx="3" presStyleCnt="6"/>
      <dgm:spPr/>
      <dgm:t>
        <a:bodyPr/>
        <a:lstStyle/>
        <a:p>
          <a:endParaRPr lang="es-ES"/>
        </a:p>
      </dgm:t>
    </dgm:pt>
    <dgm:pt modelId="{1B4AB010-5783-4C17-9FC6-3ABABE7586BF}" type="pres">
      <dgm:prSet presAssocID="{9D4539DB-CDDA-4A6D-A69A-C3FDEE7801B9}" presName="parentText" presStyleLbl="node1" presStyleIdx="4" presStyleCnt="6" custScaleX="11747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7EC0EDF6-6C52-4519-89DB-6E67E81C1011}" type="pres">
      <dgm:prSet presAssocID="{9D4539DB-CDDA-4A6D-A69A-C3FDEE7801B9}" presName="negativeSpace" presStyleCnt="0"/>
      <dgm:spPr/>
    </dgm:pt>
    <dgm:pt modelId="{98B795C8-0A23-4ECF-9D6F-9D96826F391D}" type="pres">
      <dgm:prSet presAssocID="{9D4539DB-CDDA-4A6D-A69A-C3FDEE7801B9}" presName="childText" presStyleLbl="conFgAcc1" presStyleIdx="4" presStyleCnt="6">
        <dgm:presLayoutVars>
          <dgm:bulletEnabled val="1"/>
        </dgm:presLayoutVars>
      </dgm:prSet>
      <dgm:spPr/>
    </dgm:pt>
    <dgm:pt modelId="{37935587-72B3-4522-AA63-61DDD8AAE5D7}" type="pres">
      <dgm:prSet presAssocID="{B1611A36-5F4F-4EE5-BBCA-176E73343370}" presName="spaceBetweenRectangles" presStyleCnt="0"/>
      <dgm:spPr/>
    </dgm:pt>
    <dgm:pt modelId="{D3186F47-F11B-4BCD-8CA3-A4CA7981666A}" type="pres">
      <dgm:prSet presAssocID="{9507A430-D3F0-4984-8846-7175B581E633}" presName="parentLin" presStyleCnt="0"/>
      <dgm:spPr/>
    </dgm:pt>
    <dgm:pt modelId="{C409AC3F-60D0-452A-9E6E-818DEDBD93ED}" type="pres">
      <dgm:prSet presAssocID="{9507A430-D3F0-4984-8846-7175B581E633}" presName="parentLeftMargin" presStyleLbl="node1" presStyleIdx="4" presStyleCnt="6"/>
      <dgm:spPr/>
      <dgm:t>
        <a:bodyPr/>
        <a:lstStyle/>
        <a:p>
          <a:endParaRPr lang="es-ES"/>
        </a:p>
      </dgm:t>
    </dgm:pt>
    <dgm:pt modelId="{E55FA3A5-3844-4D73-A5ED-6F714277ECD1}" type="pres">
      <dgm:prSet presAssocID="{9507A430-D3F0-4984-8846-7175B581E633}" presName="parentText" presStyleLbl="node1" presStyleIdx="5" presStyleCnt="6" custScaleX="117474">
        <dgm:presLayoutVars>
          <dgm:chMax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C32FB950-E77D-4D2A-A364-C07DE1354848}" type="pres">
      <dgm:prSet presAssocID="{9507A430-D3F0-4984-8846-7175B581E633}" presName="negativeSpace" presStyleCnt="0"/>
      <dgm:spPr/>
    </dgm:pt>
    <dgm:pt modelId="{90128293-BF7E-4405-B09F-5F83623C7DE2}" type="pres">
      <dgm:prSet presAssocID="{9507A430-D3F0-4984-8846-7175B581E633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C53C9134-7E78-4089-8CEF-FA717DC5DDD2}" srcId="{ACD1BA26-34BF-4249-9F0B-EDA63218881B}" destId="{9D4539DB-CDDA-4A6D-A69A-C3FDEE7801B9}" srcOrd="4" destOrd="0" parTransId="{D9A4481C-3E38-41A2-9CE1-F4F83838BB96}" sibTransId="{B1611A36-5F4F-4EE5-BBCA-176E73343370}"/>
    <dgm:cxn modelId="{0EA326BF-FC28-46BB-AC77-35AA5B4C55B2}" type="presOf" srcId="{B0ED150F-F9BC-4C99-8EC7-941F4F370DD3}" destId="{DFC4EFFA-1618-429A-A425-3C7E69429E9A}" srcOrd="0" destOrd="0" presId="urn:microsoft.com/office/officeart/2005/8/layout/list1"/>
    <dgm:cxn modelId="{AA557ACC-C608-4DCC-81D0-11828A909F94}" type="presOf" srcId="{A8048609-765C-42C0-9A91-DF7B324C8F8D}" destId="{07DE78C1-2521-44EA-A5AF-ADB50829ED56}" srcOrd="1" destOrd="0" presId="urn:microsoft.com/office/officeart/2005/8/layout/list1"/>
    <dgm:cxn modelId="{55AC71DC-FFBC-4AE3-A6FE-8C13764ED939}" type="presOf" srcId="{B0ED150F-F9BC-4C99-8EC7-941F4F370DD3}" destId="{BEBFDB8D-1070-4A67-A2B2-9E2D66FAE9D8}" srcOrd="1" destOrd="0" presId="urn:microsoft.com/office/officeart/2005/8/layout/list1"/>
    <dgm:cxn modelId="{031B1BA4-A06B-4954-A003-AC5D73580A8D}" type="presOf" srcId="{BDA9EC0A-46B6-4E10-9859-CC8812848861}" destId="{79D7CB28-F712-49C5-AF19-0711BB807A98}" srcOrd="0" destOrd="0" presId="urn:microsoft.com/office/officeart/2005/8/layout/list1"/>
    <dgm:cxn modelId="{73B0626C-A805-41CD-9B0F-250098E26812}" type="presOf" srcId="{9D4539DB-CDDA-4A6D-A69A-C3FDEE7801B9}" destId="{8FA13322-11B2-49DD-B672-50544659D5F4}" srcOrd="0" destOrd="0" presId="urn:microsoft.com/office/officeart/2005/8/layout/list1"/>
    <dgm:cxn modelId="{375D5D4E-6C13-4629-8C92-F51B267B0630}" type="presOf" srcId="{49EED815-0985-4C18-BD2E-FB78A8B8514D}" destId="{89C55577-0989-4AB8-B814-7C2F263D6F92}" srcOrd="1" destOrd="0" presId="urn:microsoft.com/office/officeart/2005/8/layout/list1"/>
    <dgm:cxn modelId="{3AD075E8-462B-4838-B007-37BB800D86C3}" type="presOf" srcId="{BDA9EC0A-46B6-4E10-9859-CC8812848861}" destId="{882B9151-BBBA-4253-8CF5-F3EBF445A451}" srcOrd="1" destOrd="0" presId="urn:microsoft.com/office/officeart/2005/8/layout/list1"/>
    <dgm:cxn modelId="{A26E97CD-B7AF-43F8-A8C8-8839D1E73EF0}" srcId="{ACD1BA26-34BF-4249-9F0B-EDA63218881B}" destId="{9507A430-D3F0-4984-8846-7175B581E633}" srcOrd="5" destOrd="0" parTransId="{747A2FBE-3B6E-419C-8834-F08ED2B7E986}" sibTransId="{DC2A56FB-245B-47B1-9A01-4612DD4774E8}"/>
    <dgm:cxn modelId="{350D9440-2948-4E0F-92B5-7BD9349E6D83}" srcId="{ACD1BA26-34BF-4249-9F0B-EDA63218881B}" destId="{BDA9EC0A-46B6-4E10-9859-CC8812848861}" srcOrd="3" destOrd="0" parTransId="{9E0B317E-5031-457B-9AAD-3A05FC3E54AE}" sibTransId="{5DBCE2FC-C1F2-4861-B05D-9842E77BC33E}"/>
    <dgm:cxn modelId="{DCE02C6F-BDFA-4363-A5D7-8E2A0F6A52FB}" type="presOf" srcId="{9D4539DB-CDDA-4A6D-A69A-C3FDEE7801B9}" destId="{1B4AB010-5783-4C17-9FC6-3ABABE7586BF}" srcOrd="1" destOrd="0" presId="urn:microsoft.com/office/officeart/2005/8/layout/list1"/>
    <dgm:cxn modelId="{AEB5D2F4-B88B-4923-8676-798293D3E749}" srcId="{ACD1BA26-34BF-4249-9F0B-EDA63218881B}" destId="{49EED815-0985-4C18-BD2E-FB78A8B8514D}" srcOrd="2" destOrd="0" parTransId="{168C1705-AC1A-41BE-B683-7ECA41492375}" sibTransId="{38809C98-BFEE-45F4-917E-1B880A22AD3F}"/>
    <dgm:cxn modelId="{D3F7F012-CE43-4D82-94B0-9A428A5EC840}" srcId="{ACD1BA26-34BF-4249-9F0B-EDA63218881B}" destId="{A8048609-765C-42C0-9A91-DF7B324C8F8D}" srcOrd="1" destOrd="0" parTransId="{D752E991-3D13-4768-B6A7-472218BD1A0D}" sibTransId="{BBDAED0E-9AA2-4AC6-A33A-B7EF8B6529CE}"/>
    <dgm:cxn modelId="{D2043DCE-8335-492B-B4B9-0AEA3824DA66}" type="presOf" srcId="{A8048609-765C-42C0-9A91-DF7B324C8F8D}" destId="{5993DEED-14A4-439A-B354-1BFB423AD469}" srcOrd="0" destOrd="0" presId="urn:microsoft.com/office/officeart/2005/8/layout/list1"/>
    <dgm:cxn modelId="{969CAE08-FBD8-45C2-9125-252C53BE896A}" type="presOf" srcId="{ACD1BA26-34BF-4249-9F0B-EDA63218881B}" destId="{4A34C966-603C-4DE2-9FEB-6C1EA2B9EA3B}" srcOrd="0" destOrd="0" presId="urn:microsoft.com/office/officeart/2005/8/layout/list1"/>
    <dgm:cxn modelId="{875DD6D0-F937-4A69-921B-35ABD682448F}" type="presOf" srcId="{49EED815-0985-4C18-BD2E-FB78A8B8514D}" destId="{85F484D5-3D2A-4BB5-BB29-8B51AE1502BA}" srcOrd="0" destOrd="0" presId="urn:microsoft.com/office/officeart/2005/8/layout/list1"/>
    <dgm:cxn modelId="{95EECBE1-9495-41AF-A7F0-1CB7663E97D8}" srcId="{ACD1BA26-34BF-4249-9F0B-EDA63218881B}" destId="{B0ED150F-F9BC-4C99-8EC7-941F4F370DD3}" srcOrd="0" destOrd="0" parTransId="{F4C52C6D-BEE5-45CA-B6CB-D060536BC277}" sibTransId="{94C58900-F1CA-4EAE-933B-B1868F6322CA}"/>
    <dgm:cxn modelId="{97746A24-0BBC-4CB9-A722-B5D55E98045D}" type="presOf" srcId="{9507A430-D3F0-4984-8846-7175B581E633}" destId="{C409AC3F-60D0-452A-9E6E-818DEDBD93ED}" srcOrd="0" destOrd="0" presId="urn:microsoft.com/office/officeart/2005/8/layout/list1"/>
    <dgm:cxn modelId="{DBA2AC92-5DD2-4F69-8819-9F759CD59EB1}" type="presOf" srcId="{9507A430-D3F0-4984-8846-7175B581E633}" destId="{E55FA3A5-3844-4D73-A5ED-6F714277ECD1}" srcOrd="1" destOrd="0" presId="urn:microsoft.com/office/officeart/2005/8/layout/list1"/>
    <dgm:cxn modelId="{99465AED-C41B-4AB6-9BAE-C87BEF60D0BB}" type="presParOf" srcId="{4A34C966-603C-4DE2-9FEB-6C1EA2B9EA3B}" destId="{D65871A9-CB16-47FF-A956-A38AC5CADC81}" srcOrd="0" destOrd="0" presId="urn:microsoft.com/office/officeart/2005/8/layout/list1"/>
    <dgm:cxn modelId="{4E21061C-53F8-4D3A-ADFD-E0C617E702FE}" type="presParOf" srcId="{D65871A9-CB16-47FF-A956-A38AC5CADC81}" destId="{DFC4EFFA-1618-429A-A425-3C7E69429E9A}" srcOrd="0" destOrd="0" presId="urn:microsoft.com/office/officeart/2005/8/layout/list1"/>
    <dgm:cxn modelId="{33EEDD44-6879-408D-9D28-1BB647F02716}" type="presParOf" srcId="{D65871A9-CB16-47FF-A956-A38AC5CADC81}" destId="{BEBFDB8D-1070-4A67-A2B2-9E2D66FAE9D8}" srcOrd="1" destOrd="0" presId="urn:microsoft.com/office/officeart/2005/8/layout/list1"/>
    <dgm:cxn modelId="{11703BFC-B228-43D0-B2F9-FB05603367CB}" type="presParOf" srcId="{4A34C966-603C-4DE2-9FEB-6C1EA2B9EA3B}" destId="{5C58A4B4-4805-4C01-8956-9F4399DABC48}" srcOrd="1" destOrd="0" presId="urn:microsoft.com/office/officeart/2005/8/layout/list1"/>
    <dgm:cxn modelId="{C7EBF6AA-0FF9-444E-AAD7-C728C33D08B8}" type="presParOf" srcId="{4A34C966-603C-4DE2-9FEB-6C1EA2B9EA3B}" destId="{60BAFED0-F0D3-4794-9482-8C1FEBCADF93}" srcOrd="2" destOrd="0" presId="urn:microsoft.com/office/officeart/2005/8/layout/list1"/>
    <dgm:cxn modelId="{D619DC93-31D9-4247-BF80-DE45D9411C6F}" type="presParOf" srcId="{4A34C966-603C-4DE2-9FEB-6C1EA2B9EA3B}" destId="{3FDFF72E-367B-4B11-9679-25C1FC65F694}" srcOrd="3" destOrd="0" presId="urn:microsoft.com/office/officeart/2005/8/layout/list1"/>
    <dgm:cxn modelId="{C905C35C-1C11-42DD-88A2-21388076BAB2}" type="presParOf" srcId="{4A34C966-603C-4DE2-9FEB-6C1EA2B9EA3B}" destId="{5159CF88-DC2F-4632-A40F-57A6A83394C3}" srcOrd="4" destOrd="0" presId="urn:microsoft.com/office/officeart/2005/8/layout/list1"/>
    <dgm:cxn modelId="{FE7061BF-FBAB-41C5-A076-571F662F4C20}" type="presParOf" srcId="{5159CF88-DC2F-4632-A40F-57A6A83394C3}" destId="{5993DEED-14A4-439A-B354-1BFB423AD469}" srcOrd="0" destOrd="0" presId="urn:microsoft.com/office/officeart/2005/8/layout/list1"/>
    <dgm:cxn modelId="{FCC4C0A9-3DAF-49A7-8713-4A0AF230DC5F}" type="presParOf" srcId="{5159CF88-DC2F-4632-A40F-57A6A83394C3}" destId="{07DE78C1-2521-44EA-A5AF-ADB50829ED56}" srcOrd="1" destOrd="0" presId="urn:microsoft.com/office/officeart/2005/8/layout/list1"/>
    <dgm:cxn modelId="{8C0A0607-AF6E-4B78-B6A5-BF3B79FB42BA}" type="presParOf" srcId="{4A34C966-603C-4DE2-9FEB-6C1EA2B9EA3B}" destId="{70A5D202-ED8B-4F1B-AE6B-013A8266F011}" srcOrd="5" destOrd="0" presId="urn:microsoft.com/office/officeart/2005/8/layout/list1"/>
    <dgm:cxn modelId="{AB7CC6B2-75A0-4948-A0AC-9D2CC611DAE3}" type="presParOf" srcId="{4A34C966-603C-4DE2-9FEB-6C1EA2B9EA3B}" destId="{575E3C3C-A0DA-4F45-8DFA-9A8A7C2795E6}" srcOrd="6" destOrd="0" presId="urn:microsoft.com/office/officeart/2005/8/layout/list1"/>
    <dgm:cxn modelId="{9A6A282C-D67F-470D-B519-37865B129A62}" type="presParOf" srcId="{4A34C966-603C-4DE2-9FEB-6C1EA2B9EA3B}" destId="{6FB6D415-9018-4190-8A51-1DD28F125FB6}" srcOrd="7" destOrd="0" presId="urn:microsoft.com/office/officeart/2005/8/layout/list1"/>
    <dgm:cxn modelId="{4712140D-3D94-45EB-895C-720B82529ED0}" type="presParOf" srcId="{4A34C966-603C-4DE2-9FEB-6C1EA2B9EA3B}" destId="{A457F7B9-24F8-4012-9C9C-1ACD225A82F4}" srcOrd="8" destOrd="0" presId="urn:microsoft.com/office/officeart/2005/8/layout/list1"/>
    <dgm:cxn modelId="{BF4BA565-7C3F-462B-AD14-660B90808F2C}" type="presParOf" srcId="{A457F7B9-24F8-4012-9C9C-1ACD225A82F4}" destId="{85F484D5-3D2A-4BB5-BB29-8B51AE1502BA}" srcOrd="0" destOrd="0" presId="urn:microsoft.com/office/officeart/2005/8/layout/list1"/>
    <dgm:cxn modelId="{5EE2195C-ADBE-4F2B-93CC-3E01BD966418}" type="presParOf" srcId="{A457F7B9-24F8-4012-9C9C-1ACD225A82F4}" destId="{89C55577-0989-4AB8-B814-7C2F263D6F92}" srcOrd="1" destOrd="0" presId="urn:microsoft.com/office/officeart/2005/8/layout/list1"/>
    <dgm:cxn modelId="{F4058AEF-DA70-4F8F-8599-BB8C2FD0C2F1}" type="presParOf" srcId="{4A34C966-603C-4DE2-9FEB-6C1EA2B9EA3B}" destId="{4CADAF06-0173-45C2-B0FC-8636C495CC77}" srcOrd="9" destOrd="0" presId="urn:microsoft.com/office/officeart/2005/8/layout/list1"/>
    <dgm:cxn modelId="{109B322B-1BA6-46F0-A696-085291B03D89}" type="presParOf" srcId="{4A34C966-603C-4DE2-9FEB-6C1EA2B9EA3B}" destId="{ECBB2F5D-FFF1-435A-B05F-D1DBB83B7581}" srcOrd="10" destOrd="0" presId="urn:microsoft.com/office/officeart/2005/8/layout/list1"/>
    <dgm:cxn modelId="{84078CC0-2AFC-4774-BD2B-7669EF5C1027}" type="presParOf" srcId="{4A34C966-603C-4DE2-9FEB-6C1EA2B9EA3B}" destId="{A1DD2BB7-542E-4A08-B831-38C694123F9E}" srcOrd="11" destOrd="0" presId="urn:microsoft.com/office/officeart/2005/8/layout/list1"/>
    <dgm:cxn modelId="{81461F0E-F844-4168-9D6D-552EF0339517}" type="presParOf" srcId="{4A34C966-603C-4DE2-9FEB-6C1EA2B9EA3B}" destId="{BFA70CCD-A28F-490D-8F18-5A077E86D949}" srcOrd="12" destOrd="0" presId="urn:microsoft.com/office/officeart/2005/8/layout/list1"/>
    <dgm:cxn modelId="{21940C60-EE78-4297-8917-890FCE00FFE3}" type="presParOf" srcId="{BFA70CCD-A28F-490D-8F18-5A077E86D949}" destId="{79D7CB28-F712-49C5-AF19-0711BB807A98}" srcOrd="0" destOrd="0" presId="urn:microsoft.com/office/officeart/2005/8/layout/list1"/>
    <dgm:cxn modelId="{D86A5FEA-B100-47A6-9BC7-87BCFB453B67}" type="presParOf" srcId="{BFA70CCD-A28F-490D-8F18-5A077E86D949}" destId="{882B9151-BBBA-4253-8CF5-F3EBF445A451}" srcOrd="1" destOrd="0" presId="urn:microsoft.com/office/officeart/2005/8/layout/list1"/>
    <dgm:cxn modelId="{5478BF4C-44A4-4506-88C0-A319C99D6A38}" type="presParOf" srcId="{4A34C966-603C-4DE2-9FEB-6C1EA2B9EA3B}" destId="{A254A079-925F-4CA5-B462-D20F627110EC}" srcOrd="13" destOrd="0" presId="urn:microsoft.com/office/officeart/2005/8/layout/list1"/>
    <dgm:cxn modelId="{0B9BFD31-652C-4E8F-92F6-4BFE4D69174A}" type="presParOf" srcId="{4A34C966-603C-4DE2-9FEB-6C1EA2B9EA3B}" destId="{BE1E8361-E11F-4BA6-9C59-A9DB72D9CF66}" srcOrd="14" destOrd="0" presId="urn:microsoft.com/office/officeart/2005/8/layout/list1"/>
    <dgm:cxn modelId="{89CBF2D8-3AAC-40E1-82CA-234FDFEA46AE}" type="presParOf" srcId="{4A34C966-603C-4DE2-9FEB-6C1EA2B9EA3B}" destId="{CC36D482-0803-4DC3-BD8A-05C06A58765F}" srcOrd="15" destOrd="0" presId="urn:microsoft.com/office/officeart/2005/8/layout/list1"/>
    <dgm:cxn modelId="{FFAFEEBF-D7C9-4006-BC0F-0E17C11DFAA1}" type="presParOf" srcId="{4A34C966-603C-4DE2-9FEB-6C1EA2B9EA3B}" destId="{D3F9DF9D-3032-42F5-9C3E-9EC9DDFA224B}" srcOrd="16" destOrd="0" presId="urn:microsoft.com/office/officeart/2005/8/layout/list1"/>
    <dgm:cxn modelId="{93B8E7A1-3FB5-45F2-86F7-19D2E5080074}" type="presParOf" srcId="{D3F9DF9D-3032-42F5-9C3E-9EC9DDFA224B}" destId="{8FA13322-11B2-49DD-B672-50544659D5F4}" srcOrd="0" destOrd="0" presId="urn:microsoft.com/office/officeart/2005/8/layout/list1"/>
    <dgm:cxn modelId="{710AF747-2DF7-41D3-B11F-FBD40FE8B155}" type="presParOf" srcId="{D3F9DF9D-3032-42F5-9C3E-9EC9DDFA224B}" destId="{1B4AB010-5783-4C17-9FC6-3ABABE7586BF}" srcOrd="1" destOrd="0" presId="urn:microsoft.com/office/officeart/2005/8/layout/list1"/>
    <dgm:cxn modelId="{DB0D3C99-809D-44B6-8857-89A378D96D58}" type="presParOf" srcId="{4A34C966-603C-4DE2-9FEB-6C1EA2B9EA3B}" destId="{7EC0EDF6-6C52-4519-89DB-6E67E81C1011}" srcOrd="17" destOrd="0" presId="urn:microsoft.com/office/officeart/2005/8/layout/list1"/>
    <dgm:cxn modelId="{8BC1174D-AC8B-4250-8E15-B0B3652A28B3}" type="presParOf" srcId="{4A34C966-603C-4DE2-9FEB-6C1EA2B9EA3B}" destId="{98B795C8-0A23-4ECF-9D6F-9D96826F391D}" srcOrd="18" destOrd="0" presId="urn:microsoft.com/office/officeart/2005/8/layout/list1"/>
    <dgm:cxn modelId="{7F9A904A-A700-42F3-9426-0CA5D9564D1B}" type="presParOf" srcId="{4A34C966-603C-4DE2-9FEB-6C1EA2B9EA3B}" destId="{37935587-72B3-4522-AA63-61DDD8AAE5D7}" srcOrd="19" destOrd="0" presId="urn:microsoft.com/office/officeart/2005/8/layout/list1"/>
    <dgm:cxn modelId="{C2FCFEAB-BBB6-4AC2-9884-E129B73F39BE}" type="presParOf" srcId="{4A34C966-603C-4DE2-9FEB-6C1EA2B9EA3B}" destId="{D3186F47-F11B-4BCD-8CA3-A4CA7981666A}" srcOrd="20" destOrd="0" presId="urn:microsoft.com/office/officeart/2005/8/layout/list1"/>
    <dgm:cxn modelId="{4BFBA7C5-E390-45D4-B575-A0AEB8711068}" type="presParOf" srcId="{D3186F47-F11B-4BCD-8CA3-A4CA7981666A}" destId="{C409AC3F-60D0-452A-9E6E-818DEDBD93ED}" srcOrd="0" destOrd="0" presId="urn:microsoft.com/office/officeart/2005/8/layout/list1"/>
    <dgm:cxn modelId="{45171447-1157-41A7-AA57-650A564DF17F}" type="presParOf" srcId="{D3186F47-F11B-4BCD-8CA3-A4CA7981666A}" destId="{E55FA3A5-3844-4D73-A5ED-6F714277ECD1}" srcOrd="1" destOrd="0" presId="urn:microsoft.com/office/officeart/2005/8/layout/list1"/>
    <dgm:cxn modelId="{751479FA-5C03-441C-AB9D-3289D5F17451}" type="presParOf" srcId="{4A34C966-603C-4DE2-9FEB-6C1EA2B9EA3B}" destId="{C32FB950-E77D-4D2A-A364-C07DE1354848}" srcOrd="21" destOrd="0" presId="urn:microsoft.com/office/officeart/2005/8/layout/list1"/>
    <dgm:cxn modelId="{FC9E6EE5-A0A3-4268-8BA0-2C50507C40D6}" type="presParOf" srcId="{4A34C966-603C-4DE2-9FEB-6C1EA2B9EA3B}" destId="{90128293-BF7E-4405-B09F-5F83623C7DE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5DC5E-BD25-4518-BE65-EAE9E8CA252B}">
      <dsp:nvSpPr>
        <dsp:cNvPr id="0" name=""/>
        <dsp:cNvSpPr/>
      </dsp:nvSpPr>
      <dsp:spPr>
        <a:xfrm>
          <a:off x="2008001" y="1135185"/>
          <a:ext cx="2988441" cy="2988441"/>
        </a:xfrm>
        <a:prstGeom prst="blockArc">
          <a:avLst>
            <a:gd name="adj1" fmla="val 9116467"/>
            <a:gd name="adj2" fmla="val 16083533"/>
            <a:gd name="adj3" fmla="val 4636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AA86F1-CB9F-4760-A053-0BC5FB3FB618}">
      <dsp:nvSpPr>
        <dsp:cNvPr id="0" name=""/>
        <dsp:cNvSpPr/>
      </dsp:nvSpPr>
      <dsp:spPr>
        <a:xfrm>
          <a:off x="1840012" y="832756"/>
          <a:ext cx="2988441" cy="2988441"/>
        </a:xfrm>
        <a:prstGeom prst="blockArc">
          <a:avLst>
            <a:gd name="adj1" fmla="val 1916467"/>
            <a:gd name="adj2" fmla="val 8883533"/>
            <a:gd name="adj3" fmla="val 4636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249A0B-CA09-4DC6-B8D5-861362AD6147}">
      <dsp:nvSpPr>
        <dsp:cNvPr id="0" name=""/>
        <dsp:cNvSpPr/>
      </dsp:nvSpPr>
      <dsp:spPr>
        <a:xfrm>
          <a:off x="1672023" y="1153666"/>
          <a:ext cx="2988441" cy="2988441"/>
        </a:xfrm>
        <a:prstGeom prst="blockArc">
          <a:avLst>
            <a:gd name="adj1" fmla="val 16316467"/>
            <a:gd name="adj2" fmla="val 1683533"/>
            <a:gd name="adj3" fmla="val 463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2E36BA-723A-445C-B642-E965B4B27A20}">
      <dsp:nvSpPr>
        <dsp:cNvPr id="0" name=""/>
        <dsp:cNvSpPr/>
      </dsp:nvSpPr>
      <dsp:spPr>
        <a:xfrm>
          <a:off x="2075380" y="1568330"/>
          <a:ext cx="2517705" cy="1887005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2200" b="1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AGENCIAS BATALLAS Y ACHACACHI</a:t>
          </a:r>
          <a:endParaRPr lang="es-BO" sz="22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444089" y="1844675"/>
        <a:ext cx="1780287" cy="1334315"/>
      </dsp:txXfrm>
    </dsp:sp>
    <dsp:sp modelId="{C7F6762D-6643-45B9-B8FC-E8E77373966B}">
      <dsp:nvSpPr>
        <dsp:cNvPr id="0" name=""/>
        <dsp:cNvSpPr/>
      </dsp:nvSpPr>
      <dsp:spPr>
        <a:xfrm>
          <a:off x="2539018" y="29449"/>
          <a:ext cx="1590428" cy="1590428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600" b="1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Control Inicial</a:t>
          </a:r>
          <a:endParaRPr lang="es-BO" sz="14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771931" y="262362"/>
        <a:ext cx="1124602" cy="1124602"/>
      </dsp:txXfrm>
    </dsp:sp>
    <dsp:sp modelId="{25FF0118-6687-4117-B5EF-59D14452A5F6}">
      <dsp:nvSpPr>
        <dsp:cNvPr id="0" name=""/>
        <dsp:cNvSpPr/>
      </dsp:nvSpPr>
      <dsp:spPr>
        <a:xfrm>
          <a:off x="4032299" y="2559101"/>
          <a:ext cx="1590428" cy="1590428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600" b="1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Control Intermedio</a:t>
          </a:r>
          <a:endParaRPr lang="es-BO" sz="14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265212" y="2792014"/>
        <a:ext cx="1124602" cy="1124602"/>
      </dsp:txXfrm>
    </dsp:sp>
    <dsp:sp modelId="{F52C9BF9-D272-47F0-8870-8091188FEA5B}">
      <dsp:nvSpPr>
        <dsp:cNvPr id="0" name=""/>
        <dsp:cNvSpPr/>
      </dsp:nvSpPr>
      <dsp:spPr>
        <a:xfrm>
          <a:off x="1045737" y="2559101"/>
          <a:ext cx="1590428" cy="1590428"/>
        </a:xfrm>
        <a:prstGeom prst="ellipse">
          <a:avLst/>
        </a:prstGeom>
        <a:solidFill>
          <a:srgbClr val="FF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600" b="1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Control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600" b="1" kern="12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Final</a:t>
          </a:r>
          <a:endParaRPr lang="es-BO" sz="14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278650" y="2792014"/>
        <a:ext cx="1124602" cy="1124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5D565-612B-46FA-948B-32AC206F39B3}">
      <dsp:nvSpPr>
        <dsp:cNvPr id="0" name=""/>
        <dsp:cNvSpPr/>
      </dsp:nvSpPr>
      <dsp:spPr>
        <a:xfrm>
          <a:off x="1423382" y="178867"/>
          <a:ext cx="2774982" cy="2251334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Control Físico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(Intermedio)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2932113" y="594292"/>
        <a:ext cx="941511" cy="750444"/>
      </dsp:txXfrm>
    </dsp:sp>
    <dsp:sp modelId="{492EA55F-74C3-4FF2-B1D6-D8454B79E1B9}">
      <dsp:nvSpPr>
        <dsp:cNvPr id="0" name=""/>
        <dsp:cNvSpPr/>
      </dsp:nvSpPr>
      <dsp:spPr>
        <a:xfrm>
          <a:off x="1301771" y="249081"/>
          <a:ext cx="2774982" cy="2251334"/>
        </a:xfrm>
        <a:prstGeom prst="pie">
          <a:avLst>
            <a:gd name="adj1" fmla="val 1800000"/>
            <a:gd name="adj2" fmla="val 9000000"/>
          </a:avLst>
        </a:prstGeom>
        <a:solidFill>
          <a:srgbClr val="FFC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Verificación y conciliación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(Final)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2061587" y="1669566"/>
        <a:ext cx="1255349" cy="696841"/>
      </dsp:txXfrm>
    </dsp:sp>
    <dsp:sp modelId="{69E1C063-EE38-45A6-9241-157A0E468B0C}">
      <dsp:nvSpPr>
        <dsp:cNvPr id="0" name=""/>
        <dsp:cNvSpPr/>
      </dsp:nvSpPr>
      <dsp:spPr>
        <a:xfrm>
          <a:off x="1280585" y="173233"/>
          <a:ext cx="2774982" cy="2251334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360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Control Cruzado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(Inicial)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1577905" y="615460"/>
        <a:ext cx="941511" cy="7504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AFED0-F0D3-4794-9482-8C1FEBCADF93}">
      <dsp:nvSpPr>
        <dsp:cNvPr id="0" name=""/>
        <dsp:cNvSpPr/>
      </dsp:nvSpPr>
      <dsp:spPr>
        <a:xfrm>
          <a:off x="0" y="282987"/>
          <a:ext cx="676365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BFDB8D-1070-4A67-A2B2-9E2D66FAE9D8}">
      <dsp:nvSpPr>
        <dsp:cNvPr id="0" name=""/>
        <dsp:cNvSpPr/>
      </dsp:nvSpPr>
      <dsp:spPr>
        <a:xfrm>
          <a:off x="338182" y="46827"/>
          <a:ext cx="5561876" cy="472320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955" tIns="0" rIns="1789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Informe documental de Supuestos Hechos Delictivos.</a:t>
          </a:r>
          <a:endParaRPr lang="es-BO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239" y="69884"/>
        <a:ext cx="5515762" cy="426206"/>
      </dsp:txXfrm>
    </dsp:sp>
    <dsp:sp modelId="{575E3C3C-A0DA-4F45-8DFA-9A8A7C2795E6}">
      <dsp:nvSpPr>
        <dsp:cNvPr id="0" name=""/>
        <dsp:cNvSpPr/>
      </dsp:nvSpPr>
      <dsp:spPr>
        <a:xfrm>
          <a:off x="0" y="1008747"/>
          <a:ext cx="676365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DE78C1-2521-44EA-A5AF-ADB50829ED56}">
      <dsp:nvSpPr>
        <dsp:cNvPr id="0" name=""/>
        <dsp:cNvSpPr/>
      </dsp:nvSpPr>
      <dsp:spPr>
        <a:xfrm>
          <a:off x="338182" y="772587"/>
          <a:ext cx="5561876" cy="472320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955" tIns="0" rIns="1789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Inspección Especial de Riesgo Operativo en La Paz y Santa Cruz.</a:t>
          </a:r>
          <a:endParaRPr lang="es-BO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239" y="795644"/>
        <a:ext cx="5515762" cy="426206"/>
      </dsp:txXfrm>
    </dsp:sp>
    <dsp:sp modelId="{ECBB2F5D-FFF1-435A-B05F-D1DBB83B7581}">
      <dsp:nvSpPr>
        <dsp:cNvPr id="0" name=""/>
        <dsp:cNvSpPr/>
      </dsp:nvSpPr>
      <dsp:spPr>
        <a:xfrm>
          <a:off x="0" y="1734507"/>
          <a:ext cx="676365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C55577-0989-4AB8-B814-7C2F263D6F92}">
      <dsp:nvSpPr>
        <dsp:cNvPr id="0" name=""/>
        <dsp:cNvSpPr/>
      </dsp:nvSpPr>
      <dsp:spPr>
        <a:xfrm>
          <a:off x="338182" y="1498347"/>
          <a:ext cx="5561876" cy="472320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955" tIns="0" rIns="1789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Conformación del Equipo Multidisciplinario que coadyuva al Ministerio Público en la Fase Investigativa.</a:t>
          </a:r>
          <a:endParaRPr lang="es-BO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239" y="1521404"/>
        <a:ext cx="5515762" cy="426206"/>
      </dsp:txXfrm>
    </dsp:sp>
    <dsp:sp modelId="{BE1E8361-E11F-4BA6-9C59-A9DB72D9CF66}">
      <dsp:nvSpPr>
        <dsp:cNvPr id="0" name=""/>
        <dsp:cNvSpPr/>
      </dsp:nvSpPr>
      <dsp:spPr>
        <a:xfrm>
          <a:off x="0" y="2460267"/>
          <a:ext cx="676365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82B9151-BBBA-4253-8CF5-F3EBF445A451}">
      <dsp:nvSpPr>
        <dsp:cNvPr id="0" name=""/>
        <dsp:cNvSpPr/>
      </dsp:nvSpPr>
      <dsp:spPr>
        <a:xfrm>
          <a:off x="338182" y="2224107"/>
          <a:ext cx="5561876" cy="472320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955" tIns="0" rIns="1789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Reunión con el Directorio y Gerencia General del Banco Unión S.A.</a:t>
          </a:r>
          <a:endParaRPr lang="es-BO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239" y="2247164"/>
        <a:ext cx="5515762" cy="426206"/>
      </dsp:txXfrm>
    </dsp:sp>
    <dsp:sp modelId="{98B795C8-0A23-4ECF-9D6F-9D96826F391D}">
      <dsp:nvSpPr>
        <dsp:cNvPr id="0" name=""/>
        <dsp:cNvSpPr/>
      </dsp:nvSpPr>
      <dsp:spPr>
        <a:xfrm>
          <a:off x="0" y="3186027"/>
          <a:ext cx="676365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4AB010-5783-4C17-9FC6-3ABABE7586BF}">
      <dsp:nvSpPr>
        <dsp:cNvPr id="0" name=""/>
        <dsp:cNvSpPr/>
      </dsp:nvSpPr>
      <dsp:spPr>
        <a:xfrm>
          <a:off x="338182" y="2949867"/>
          <a:ext cx="5561876" cy="472320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955" tIns="0" rIns="1789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Instructivo para el fortalecimiento del Control Interno.</a:t>
          </a:r>
          <a:endParaRPr lang="es-BO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239" y="2972924"/>
        <a:ext cx="5515762" cy="426206"/>
      </dsp:txXfrm>
    </dsp:sp>
    <dsp:sp modelId="{90128293-BF7E-4405-B09F-5F83623C7DE2}">
      <dsp:nvSpPr>
        <dsp:cNvPr id="0" name=""/>
        <dsp:cNvSpPr/>
      </dsp:nvSpPr>
      <dsp:spPr>
        <a:xfrm>
          <a:off x="0" y="3911787"/>
          <a:ext cx="6763657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5FA3A5-3844-4D73-A5ED-6F714277ECD1}">
      <dsp:nvSpPr>
        <dsp:cNvPr id="0" name=""/>
        <dsp:cNvSpPr/>
      </dsp:nvSpPr>
      <dsp:spPr>
        <a:xfrm>
          <a:off x="338182" y="3675627"/>
          <a:ext cx="5561876" cy="472320"/>
        </a:xfrm>
        <a:prstGeom prst="round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8955" tIns="0" rIns="178955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BO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Procesos Sancionatorios.</a:t>
          </a:r>
          <a:endParaRPr lang="es-BO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239" y="3698684"/>
        <a:ext cx="5515762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8" y="2"/>
            <a:ext cx="2982742" cy="466725"/>
          </a:xfrm>
          <a:prstGeom prst="rect">
            <a:avLst/>
          </a:prstGeom>
        </p:spPr>
        <p:txBody>
          <a:bodyPr vert="horz" lIns="90702" tIns="45352" rIns="90702" bIns="45352" rtlCol="0"/>
          <a:lstStyle>
            <a:lvl1pPr algn="l">
              <a:defRPr sz="1200"/>
            </a:lvl1pPr>
          </a:lstStyle>
          <a:p>
            <a:endParaRPr lang="es-B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8" y="8829682"/>
            <a:ext cx="2982742" cy="466725"/>
          </a:xfrm>
          <a:prstGeom prst="rect">
            <a:avLst/>
          </a:prstGeom>
        </p:spPr>
        <p:txBody>
          <a:bodyPr vert="horz" lIns="90702" tIns="45352" rIns="90702" bIns="45352" rtlCol="0" anchor="b"/>
          <a:lstStyle>
            <a:lvl1pPr algn="l">
              <a:defRPr sz="1200"/>
            </a:lvl1pPr>
          </a:lstStyle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208221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0702" tIns="45352" rIns="90702" bIns="45352" rtlCol="0"/>
          <a:lstStyle>
            <a:lvl1pPr algn="l">
              <a:defRPr sz="1200"/>
            </a:lvl1pPr>
          </a:lstStyle>
          <a:p>
            <a:endParaRPr lang="es-B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lIns="90702" tIns="45352" rIns="90702" bIns="45352" rtlCol="0"/>
          <a:lstStyle>
            <a:lvl1pPr algn="r">
              <a:defRPr sz="1200"/>
            </a:lvl1pPr>
          </a:lstStyle>
          <a:p>
            <a:fld id="{C3A041D4-2D63-4F4C-9B4A-92D6DFA88747}" type="datetimeFigureOut">
              <a:rPr lang="es-BO" smtClean="0"/>
              <a:pPr/>
              <a:t>12/12/2017</a:t>
            </a:fld>
            <a:endParaRPr lang="es-BO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2" tIns="45352" rIns="90702" bIns="45352" rtlCol="0" anchor="ctr"/>
          <a:lstStyle/>
          <a:p>
            <a:endParaRPr lang="es-BO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183" y="4415792"/>
            <a:ext cx="5505450" cy="4183380"/>
          </a:xfrm>
          <a:prstGeom prst="rect">
            <a:avLst/>
          </a:prstGeom>
        </p:spPr>
        <p:txBody>
          <a:bodyPr vert="horz" lIns="90702" tIns="45352" rIns="90702" bIns="45352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2982119" cy="464820"/>
          </a:xfrm>
          <a:prstGeom prst="rect">
            <a:avLst/>
          </a:prstGeom>
        </p:spPr>
        <p:txBody>
          <a:bodyPr vert="horz" lIns="90702" tIns="45352" rIns="90702" bIns="45352" rtlCol="0" anchor="b"/>
          <a:lstStyle>
            <a:lvl1pPr algn="l">
              <a:defRPr sz="1200"/>
            </a:lvl1pPr>
          </a:lstStyle>
          <a:p>
            <a:endParaRPr lang="es-B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98103" y="8829969"/>
            <a:ext cx="2982119" cy="464820"/>
          </a:xfrm>
          <a:prstGeom prst="rect">
            <a:avLst/>
          </a:prstGeom>
        </p:spPr>
        <p:txBody>
          <a:bodyPr vert="horz" lIns="90702" tIns="45352" rIns="90702" bIns="45352" rtlCol="0" anchor="b"/>
          <a:lstStyle>
            <a:lvl1pPr algn="r">
              <a:defRPr sz="1200"/>
            </a:lvl1pPr>
          </a:lstStyle>
          <a:p>
            <a:fld id="{DE50F1BD-3029-45AE-A86E-4C5BC5872B63}" type="slidenum">
              <a:rPr lang="es-BO" smtClean="0"/>
              <a:pPr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897960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F1BD-3029-45AE-A86E-4C5BC5872B63}" type="slidenum">
              <a:rPr lang="es-BO" smtClean="0"/>
              <a:pPr/>
              <a:t>1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499099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10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441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11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441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12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3636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13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444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14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568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15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482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16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683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17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2765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18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395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19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461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2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834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20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419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21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91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22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838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23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5542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24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305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25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0928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26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675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27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76620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28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0172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29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97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3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757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30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1793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31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6749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32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4582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33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8705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34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416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35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4790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36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31791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37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20501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38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9097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39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233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4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8251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40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3640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41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469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42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5927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43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681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5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84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6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9495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7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3615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8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4962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512">
              <a:defRPr/>
            </a:pPr>
            <a:fld id="{DE50F1BD-3029-45AE-A86E-4C5BC5872B63}" type="slidenum">
              <a:rPr lang="es-BO">
                <a:solidFill>
                  <a:prstClr val="black"/>
                </a:solidFill>
                <a:latin typeface="Calibri"/>
              </a:rPr>
              <a:pPr defTabSz="453512">
                <a:defRPr/>
              </a:pPr>
              <a:t>9</a:t>
            </a:fld>
            <a:endParaRPr lang="es-BO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32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12/12/2017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585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12/12/2017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525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12/12/2017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469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12/12/2017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925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12/12/2017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347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12/12/2017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603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12/12/2017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1413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12/12/2017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211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12/12/2017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4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12/12/2017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361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 smtClean="0"/>
              <a:t>Arrastre la imagen al marcador de posición o haga clic en el icono para agregar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E731-284F-FC46-BABD-CEC6802F5C8A}" type="datetimeFigureOut">
              <a:rPr lang="es-ES" smtClean="0"/>
              <a:pPr/>
              <a:t>12/12/2017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0659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3E731-284F-FC46-BABD-CEC6802F5C8A}" type="datetimeFigureOut">
              <a:rPr lang="es-ES" smtClean="0"/>
              <a:pPr/>
              <a:t>12/12/2017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0A907-1D78-294D-9E54-27032932A21A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0435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2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notesSlide" Target="../notesSlides/notesSlide22.xml"/><Relationship Id="rId7" Type="http://schemas.openxmlformats.org/officeDocument/2006/relationships/package" Target="../embeddings/Hoja_de_c_lculo_de_Microsoft_Excel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notesSlide" Target="../notesSlides/notesSlide23.xml"/><Relationship Id="rId7" Type="http://schemas.openxmlformats.org/officeDocument/2006/relationships/package" Target="../embeddings/Hoja_de_c_lculo_de_Microsoft_Excel1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sfi.gob.bo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/>
          <p:cNvSpPr/>
          <p:nvPr/>
        </p:nvSpPr>
        <p:spPr>
          <a:xfrm>
            <a:off x="267246" y="2120228"/>
            <a:ext cx="87896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BO" sz="4000" b="1" dirty="0" smtClean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AUDIENCIA PÚBLICA DE RENDICIÓN DE CUENTAS FINAL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BO" sz="4000" b="1" dirty="0" smtClean="0">
              <a:solidFill>
                <a:schemeClr val="tx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BO" sz="3600" b="1" dirty="0" smtClean="0">
              <a:solidFill>
                <a:srgbClr val="4C0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BO" sz="44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Gestión  </a:t>
            </a:r>
            <a:r>
              <a:rPr lang="es-BO" sz="4400" b="1" dirty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- </a:t>
            </a:r>
            <a:r>
              <a:rPr lang="es-BO" sz="44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2017</a:t>
            </a:r>
            <a:endParaRPr lang="es-BO" sz="4400" b="1" dirty="0">
              <a:solidFill>
                <a:srgbClr val="4C0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9287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945699" y="938078"/>
            <a:ext cx="1539204" cy="946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BO" sz="3600" b="1" dirty="0" smtClean="0">
                <a:solidFill>
                  <a:srgbClr val="76152B"/>
                </a:solidFill>
                <a:latin typeface="+mj-lt"/>
              </a:rPr>
              <a:t>VISI</a:t>
            </a:r>
            <a:r>
              <a:rPr lang="es-ES_tradnl" sz="3600" b="1" dirty="0" smtClean="0">
                <a:solidFill>
                  <a:srgbClr val="76152B"/>
                </a:solidFill>
                <a:latin typeface="+mj-lt"/>
              </a:rPr>
              <a:t>ÓN</a:t>
            </a:r>
            <a:endParaRPr lang="es-ES" altLang="es-BO" sz="3600" b="1" kern="0" dirty="0">
              <a:solidFill>
                <a:srgbClr val="76152B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201001" y="1670929"/>
            <a:ext cx="70285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BO" sz="2800" b="1" dirty="0">
                <a:solidFill>
                  <a:srgbClr val="002060"/>
                </a:solidFill>
                <a:latin typeface="+mj-lt"/>
              </a:rPr>
              <a:t>“Ser una institución estratégica de regulación, supervisión y control de reconocido prestigio y credibilidad, comprometida con la transparencia, con recursos tecnológicos y humanos especializados, que preserva la estabilidad, solvencia y eficiencia del sistema financiero y protege al consumidor financiero, en el marco de las políticas públicas, para el vivir bien de la población</a:t>
            </a:r>
            <a:r>
              <a:rPr lang="es-BO" sz="2800" b="1" dirty="0" smtClean="0">
                <a:solidFill>
                  <a:srgbClr val="002060"/>
                </a:solidFill>
                <a:latin typeface="+mj-lt"/>
              </a:rPr>
              <a:t>”</a:t>
            </a:r>
            <a:endParaRPr lang="es-BO" sz="28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197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673922" y="2394547"/>
            <a:ext cx="6350962" cy="1265200"/>
          </a:xfrm>
          <a:prstGeom prst="roundRect">
            <a:avLst/>
          </a:prstGeom>
          <a:solidFill>
            <a:srgbClr val="5F1F3F"/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ENTIDADES FINANCIERAS DEL ESTADO O CON PARTICIPACIÓN MAYORITARIA DEL ESTADO</a:t>
            </a:r>
          </a:p>
        </p:txBody>
      </p:sp>
      <p:sp>
        <p:nvSpPr>
          <p:cNvPr id="5" name="Rectángulo 9"/>
          <p:cNvSpPr/>
          <p:nvPr/>
        </p:nvSpPr>
        <p:spPr>
          <a:xfrm>
            <a:off x="1457909" y="4306929"/>
            <a:ext cx="3026125" cy="1027209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txBody>
          <a:bodyPr wrap="square">
            <a:noAutofit/>
          </a:bodyPr>
          <a:lstStyle/>
          <a:p>
            <a:pPr algn="ctr" defTabSz="914400" fontAlgn="base">
              <a:spcBef>
                <a:spcPct val="0"/>
              </a:spcBef>
              <a:defRPr/>
            </a:pPr>
            <a:r>
              <a:rPr lang="es-BO" sz="1600" b="1" kern="0" dirty="0">
                <a:latin typeface="+mj-lt"/>
              </a:rPr>
              <a:t>BANCO DE DESARROLLO </a:t>
            </a:r>
            <a:r>
              <a:rPr lang="es-BO" sz="1600" b="1" kern="0" dirty="0" smtClean="0">
                <a:latin typeface="+mj-lt"/>
              </a:rPr>
              <a:t>PRODUCTIVO</a:t>
            </a:r>
          </a:p>
          <a:p>
            <a:pPr algn="ctr" defTabSz="914400" fontAlgn="base">
              <a:spcBef>
                <a:spcPct val="0"/>
              </a:spcBef>
              <a:defRPr/>
            </a:pPr>
            <a:r>
              <a:rPr lang="es-BO" sz="2000" b="1" kern="0" dirty="0" smtClean="0">
                <a:latin typeface="+mj-lt"/>
              </a:rPr>
              <a:t>(1</a:t>
            </a:r>
            <a:r>
              <a:rPr lang="es-BO" sz="2000" b="1" kern="0" dirty="0">
                <a:latin typeface="+mj-lt"/>
              </a:rPr>
              <a:t>)</a:t>
            </a:r>
          </a:p>
        </p:txBody>
      </p:sp>
      <p:sp>
        <p:nvSpPr>
          <p:cNvPr id="6" name="Rectángulo 10"/>
          <p:cNvSpPr/>
          <p:nvPr/>
        </p:nvSpPr>
        <p:spPr>
          <a:xfrm>
            <a:off x="4849403" y="4307991"/>
            <a:ext cx="3005019" cy="1026147"/>
          </a:xfrm>
          <a:prstGeom prst="rect">
            <a:avLst/>
          </a:prstGeom>
          <a:solidFill>
            <a:srgbClr val="FF0000">
              <a:alpha val="40000"/>
            </a:srgbClr>
          </a:solidFill>
        </p:spPr>
        <p:txBody>
          <a:bodyPr wrap="square">
            <a:noAutofit/>
          </a:bodyPr>
          <a:lstStyle/>
          <a:p>
            <a:pPr algn="ctr" defTabSz="914400" fontAlgn="base">
              <a:spcBef>
                <a:spcPct val="0"/>
              </a:spcBef>
            </a:pPr>
            <a:r>
              <a:rPr lang="es-BO" sz="1600" b="1" kern="0" dirty="0">
                <a:latin typeface="+mj-lt"/>
              </a:rPr>
              <a:t>BANCO PÚBLICO</a:t>
            </a:r>
          </a:p>
          <a:p>
            <a:pPr algn="ctr" defTabSz="914400" fontAlgn="base">
              <a:spcBef>
                <a:spcPct val="0"/>
              </a:spcBef>
            </a:pPr>
            <a:r>
              <a:rPr lang="es-BO" sz="2000" b="1" kern="0" dirty="0">
                <a:latin typeface="+mj-lt"/>
              </a:rPr>
              <a:t>(1)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576428" y="509865"/>
            <a:ext cx="636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ENTIDADES FINANCIERAS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SUPERVISADAS POR ASFI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(CON LICENCIA DE FUNCIONAMIENTO)</a:t>
            </a:r>
            <a:endParaRPr lang="es-BO" sz="1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86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 Rectángulo redondeado"/>
          <p:cNvSpPr/>
          <p:nvPr/>
        </p:nvSpPr>
        <p:spPr>
          <a:xfrm>
            <a:off x="1623271" y="2132637"/>
            <a:ext cx="6319726" cy="68868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ENTIDADES DE INTERMEDIACIÓN FINANCIERA </a:t>
            </a:r>
            <a:r>
              <a:rPr kumimoji="0" lang="es-BO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PRIVADAS</a:t>
            </a:r>
            <a:endParaRPr kumimoji="0" lang="es-BO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84767" y="4404373"/>
            <a:ext cx="1359781" cy="98102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BANCO MÚLTIPLE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(13)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2168130" y="4404373"/>
            <a:ext cx="1199004" cy="98102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BANCO PYME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(2)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7137781" y="4404373"/>
            <a:ext cx="1774209" cy="98102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COOPERATIVAS DE AHORRO Y CRÉDITO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ABIERTAS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(30)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434057" y="4423430"/>
            <a:ext cx="1458689" cy="98102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ENTIDAD FINANCIERA DE VIVIENDA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(6)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3584567" y="4404373"/>
            <a:ext cx="1677110" cy="98102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INSTITUCIÓN FINANCIERA DE DESARROLLO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(7)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9" y="3174518"/>
            <a:ext cx="1051115" cy="10403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930" y="3234983"/>
            <a:ext cx="1011404" cy="97992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3524" y="3234983"/>
            <a:ext cx="1043640" cy="9799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924" y="3234984"/>
            <a:ext cx="933149" cy="97992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9303" y="3193576"/>
            <a:ext cx="1002275" cy="1002275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19" name="Rectángulo 18"/>
          <p:cNvSpPr/>
          <p:nvPr/>
        </p:nvSpPr>
        <p:spPr>
          <a:xfrm>
            <a:off x="1576428" y="436713"/>
            <a:ext cx="636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ENTIDADES FINANCIERAS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SUPERVISADAS POR ASFI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(CON LICENCIA DE FUNCIONAMIENTO)</a:t>
            </a:r>
            <a:endParaRPr lang="es-BO" sz="1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3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61500" y="4364913"/>
            <a:ext cx="1808507" cy="1049377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lvl="0"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EMPRESAS DE ARRENDAMIENTO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FINANCIERO</a:t>
            </a:r>
          </a:p>
          <a:p>
            <a:pPr lvl="0" algn="ctr" fontAlgn="base">
              <a:spcBef>
                <a:spcPct val="0"/>
              </a:spcBef>
              <a:defRPr/>
            </a:pPr>
            <a:r>
              <a:rPr lang="es-BO" sz="1600" b="1" kern="0" dirty="0" smtClean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(3</a:t>
            </a: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356959" y="4367850"/>
            <a:ext cx="1481110" cy="1049377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lvl="0"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ALMACENES GENERALES DE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DEPÓSITO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(2)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925021" y="4364912"/>
            <a:ext cx="1823717" cy="1046440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CÁMARAS DE COMPENSACIÓN Y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LIQUIDACIÓN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(1</a:t>
            </a:r>
            <a:r>
              <a:rPr lang="es-BO" sz="1600" b="1" kern="0" dirty="0" smtClean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s-BO" sz="1600" b="1" kern="0" dirty="0">
              <a:solidFill>
                <a:schemeClr val="bg1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835690" y="4367850"/>
            <a:ext cx="1490651" cy="1046440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algn="ctr" fontAlgn="base">
              <a:spcBef>
                <a:spcPct val="0"/>
              </a:spcBef>
              <a:defRPr/>
            </a:pPr>
            <a:r>
              <a:rPr lang="es-BO" sz="1500" b="1" kern="0" dirty="0">
                <a:solidFill>
                  <a:schemeClr val="bg1"/>
                </a:solidFill>
                <a:latin typeface="+mj-lt"/>
              </a:rPr>
              <a:t>CASAS DE </a:t>
            </a:r>
            <a:r>
              <a:rPr lang="es-BO" sz="1500" b="1" kern="0" dirty="0" smtClean="0">
                <a:solidFill>
                  <a:schemeClr val="bg1"/>
                </a:solidFill>
                <a:latin typeface="+mj-lt"/>
              </a:rPr>
              <a:t>CAMBIO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s-BO" sz="1600" b="1" kern="0" dirty="0" smtClean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(154)</a:t>
            </a:r>
            <a:endParaRPr lang="es-BO" sz="1600" b="1" kern="0" dirty="0">
              <a:solidFill>
                <a:schemeClr val="bg1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413293" y="4364912"/>
            <a:ext cx="1639291" cy="1049379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lvl="0"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EMPRESAS DE SERVICIOS DE PAGO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MÓVIL</a:t>
            </a:r>
          </a:p>
          <a:p>
            <a:pPr lvl="0" algn="ctr" fontAlgn="base">
              <a:spcBef>
                <a:spcPct val="0"/>
              </a:spcBef>
              <a:defRPr/>
            </a:pP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(1</a:t>
            </a:r>
            <a:r>
              <a:rPr lang="es-BO" sz="1600" b="1" kern="0" dirty="0" smtClean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s-BO" sz="1600" b="1" kern="0" dirty="0">
              <a:solidFill>
                <a:schemeClr val="bg1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36" y="2870164"/>
            <a:ext cx="1248517" cy="12518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891" y="2870163"/>
            <a:ext cx="1007880" cy="1274770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710" y="2870162"/>
            <a:ext cx="1101656" cy="125189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567" y="2870162"/>
            <a:ext cx="1157089" cy="12518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8549" y="2870162"/>
            <a:ext cx="1291678" cy="1291678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6" name="Rectángulo 15"/>
          <p:cNvSpPr/>
          <p:nvPr/>
        </p:nvSpPr>
        <p:spPr>
          <a:xfrm>
            <a:off x="1576428" y="436713"/>
            <a:ext cx="636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ENTIDADES FINANCIERAS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SUPERVISADAS POR ASFI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(CON LICENCIA DE FUNCIONAMIENTO)</a:t>
            </a:r>
            <a:endParaRPr lang="es-BO" sz="1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3 Rectángulo redondeado"/>
          <p:cNvSpPr/>
          <p:nvPr/>
        </p:nvSpPr>
        <p:spPr>
          <a:xfrm>
            <a:off x="1676400" y="1964595"/>
            <a:ext cx="6483927" cy="68868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accent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EMPRESAS DE </a:t>
            </a:r>
            <a:r>
              <a:rPr lang="es-BO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SERVICIOS FINANCIEROS </a:t>
            </a:r>
            <a:r>
              <a:rPr lang="es-BO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COMPLEMENTARIOS</a:t>
            </a:r>
          </a:p>
        </p:txBody>
      </p:sp>
    </p:spTree>
    <p:extLst>
      <p:ext uri="{BB962C8B-B14F-4D97-AF65-F5344CB8AC3E}">
        <p14:creationId xmlns:p14="http://schemas.microsoft.com/office/powerpoint/2010/main" val="7269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445527" y="4475837"/>
            <a:ext cx="1312221" cy="1200329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lvl="0"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BUROS DE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INFORMACIÓN</a:t>
            </a:r>
          </a:p>
          <a:p>
            <a:pPr lvl="0" algn="ctr" fontAlgn="base">
              <a:spcBef>
                <a:spcPct val="0"/>
              </a:spcBef>
              <a:defRPr/>
            </a:pP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(2)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968568" y="4475837"/>
            <a:ext cx="2018448" cy="1200329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lvl="0"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EMPRESAS DE TRANSPORTE DE MATERIAL MONETARIO Y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VALORES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(2)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46322" y="4475837"/>
            <a:ext cx="1814167" cy="1200329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lvl="0"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EMPRESAS ADMINISTRADORAS DE TARJETAS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ELECTRÓNICAS</a:t>
            </a:r>
          </a:p>
          <a:p>
            <a:pPr lvl="0" algn="ctr" fontAlgn="base">
              <a:spcBef>
                <a:spcPct val="0"/>
              </a:spcBef>
              <a:defRPr/>
            </a:pP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(2)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5333675" y="4475837"/>
            <a:ext cx="1765193" cy="1200329"/>
          </a:xfrm>
          <a:prstGeom prst="rect">
            <a:avLst/>
          </a:prstGeom>
          <a:solidFill>
            <a:srgbClr val="C00000">
              <a:alpha val="70000"/>
            </a:srgbClr>
          </a:solidFill>
        </p:spPr>
        <p:txBody>
          <a:bodyPr wrap="square">
            <a:noAutofit/>
          </a:bodyPr>
          <a:lstStyle/>
          <a:p>
            <a:pPr algn="ctr" fontAlgn="base">
              <a:spcBef>
                <a:spcPct val="0"/>
              </a:spcBef>
              <a:defRPr/>
            </a:pPr>
            <a:r>
              <a:rPr lang="es-BO" sz="1400" b="1" kern="0" dirty="0">
                <a:solidFill>
                  <a:schemeClr val="bg1"/>
                </a:solidFill>
                <a:latin typeface="+mj-lt"/>
              </a:rPr>
              <a:t>EMPRESAS DE GIRO Y REMESAS DE </a:t>
            </a:r>
            <a:r>
              <a:rPr lang="es-BO" sz="1400" b="1" kern="0" dirty="0" smtClean="0">
                <a:solidFill>
                  <a:schemeClr val="bg1"/>
                </a:solidFill>
                <a:latin typeface="+mj-lt"/>
              </a:rPr>
              <a:t>DINERO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s-BO" sz="1600" b="1" kern="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(7</a:t>
            </a:r>
            <a:r>
              <a:rPr lang="es-BO" sz="1600" b="1" kern="0" dirty="0" smtClean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s-BO" sz="1600" b="1" kern="0" dirty="0">
              <a:solidFill>
                <a:schemeClr val="bg1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576428" y="436713"/>
            <a:ext cx="636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ENTIDADES FINANCIERAS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2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SUPERVISADAS POR ASFI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1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(CON LICENCIA DE FUNCIONAMIENTO)</a:t>
            </a:r>
            <a:endParaRPr lang="es-BO" sz="1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842" y="3220020"/>
            <a:ext cx="1485900" cy="9779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411" y="3220020"/>
            <a:ext cx="1441988" cy="977900"/>
          </a:xfrm>
          <a:prstGeom prst="rect">
            <a:avLst/>
          </a:prstGeom>
          <a:noFill/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1135" y="2815984"/>
            <a:ext cx="1110272" cy="1381936"/>
          </a:xfrm>
          <a:prstGeom prst="rect">
            <a:avLst/>
          </a:prstGeom>
          <a:noFill/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9365" y="2934781"/>
            <a:ext cx="1004543" cy="1263139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sp>
        <p:nvSpPr>
          <p:cNvPr id="16" name="3 Rectángulo redondeado"/>
          <p:cNvSpPr/>
          <p:nvPr/>
        </p:nvSpPr>
        <p:spPr>
          <a:xfrm>
            <a:off x="1394597" y="1849384"/>
            <a:ext cx="6652290" cy="68868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accent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EMPRESAS DE </a:t>
            </a:r>
            <a:r>
              <a:rPr lang="es-BO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SERVICIOS FINANCIEROS </a:t>
            </a:r>
            <a:r>
              <a:rPr lang="es-BO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COMPLEMENTARIOS</a:t>
            </a:r>
          </a:p>
        </p:txBody>
      </p:sp>
    </p:spTree>
    <p:extLst>
      <p:ext uri="{BB962C8B-B14F-4D97-AF65-F5344CB8AC3E}">
        <p14:creationId xmlns:p14="http://schemas.microsoft.com/office/powerpoint/2010/main" val="15015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332117" y="-27709"/>
            <a:ext cx="5954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s-B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PRESENCIA DE ENTIDADES FINANCIERAS EN EL DEPARTAMENTO </a:t>
            </a:r>
            <a:r>
              <a:rPr lang="es-BO" sz="2400" b="1" dirty="0">
                <a:solidFill>
                  <a:srgbClr val="002060"/>
                </a:solidFill>
                <a:cs typeface="Times New Roman" pitchFamily="18" charset="0"/>
              </a:rPr>
              <a:t>DE </a:t>
            </a:r>
            <a:r>
              <a:rPr lang="es-BO" sz="2400" b="1" dirty="0" smtClean="0">
                <a:solidFill>
                  <a:srgbClr val="002060"/>
                </a:solidFill>
                <a:cs typeface="Times New Roman" pitchFamily="18" charset="0"/>
              </a:rPr>
              <a:t>POTOSÍ</a:t>
            </a:r>
            <a:endParaRPr kumimoji="0" lang="es-BO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(CON LICENCIA DE FUNCIONAMIENTO</a:t>
            </a:r>
            <a:r>
              <a:rPr kumimoji="0" lang="es-BO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)</a:t>
            </a:r>
            <a:endParaRPr kumimoji="0" lang="es-BO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39386" y="1181181"/>
            <a:ext cx="5781305" cy="5001369"/>
          </a:xfrm>
          <a:prstGeom prst="rect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s-BO" sz="1100" b="1" kern="0" dirty="0" smtClean="0">
                <a:solidFill>
                  <a:srgbClr val="002060"/>
                </a:solidFill>
                <a:cs typeface="Times New Roman" pitchFamily="18" charset="0"/>
              </a:rPr>
              <a:t>8 </a:t>
            </a: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Bancos Múltiples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BISA S.A.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de Crédito de Bolivia S.A.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</a:t>
            </a:r>
            <a:r>
              <a:rPr lang="es-BO" sz="1100" b="1" kern="0" dirty="0" err="1">
                <a:solidFill>
                  <a:srgbClr val="002060"/>
                </a:solidFill>
                <a:cs typeface="Times New Roman" pitchFamily="18" charset="0"/>
              </a:rPr>
              <a:t>Fassil</a:t>
            </a: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 S.A.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Mercantil Santa Cruz S.A.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Nacional de Bolivia S.A.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para el Fomento a Iniciativas Económicas S.A.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</a:t>
            </a:r>
            <a:r>
              <a:rPr lang="es-BO" sz="1100" b="1" kern="0" dirty="0" err="1">
                <a:solidFill>
                  <a:srgbClr val="002060"/>
                </a:solidFill>
                <a:cs typeface="Times New Roman" pitchFamily="18" charset="0"/>
              </a:rPr>
              <a:t>Prodem</a:t>
            </a: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 S.A.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Solidario S.A.</a:t>
            </a:r>
          </a:p>
          <a:p>
            <a:pPr lvl="0" defTabSz="914400">
              <a:defRPr/>
            </a:pPr>
            <a:r>
              <a:rPr lang="es-BO" sz="1100" b="1" kern="0" dirty="0" smtClean="0">
                <a:solidFill>
                  <a:srgbClr val="002060"/>
                </a:solidFill>
                <a:cs typeface="Times New Roman" pitchFamily="18" charset="0"/>
              </a:rPr>
              <a:t>1 </a:t>
            </a: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PYME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PYME </a:t>
            </a:r>
            <a:r>
              <a:rPr lang="es-BO" sz="1100" b="1" kern="0" dirty="0" err="1">
                <a:solidFill>
                  <a:srgbClr val="002060"/>
                </a:solidFill>
                <a:cs typeface="Times New Roman" pitchFamily="18" charset="0"/>
              </a:rPr>
              <a:t>Ecofuturo</a:t>
            </a: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 S.A.                                                                                                                                                                               </a:t>
            </a:r>
          </a:p>
          <a:p>
            <a:pPr lvl="0" defTabSz="914400">
              <a:defRPr/>
            </a:pPr>
            <a:r>
              <a:rPr lang="es-BO" sz="1100" b="1" kern="0" dirty="0" smtClean="0">
                <a:solidFill>
                  <a:srgbClr val="002060"/>
                </a:solidFill>
                <a:cs typeface="Times New Roman" pitchFamily="18" charset="0"/>
              </a:rPr>
              <a:t>1 </a:t>
            </a: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Público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Unión S.A.</a:t>
            </a:r>
          </a:p>
          <a:p>
            <a:pPr lvl="0" defTabSz="914400">
              <a:defRPr/>
            </a:pPr>
            <a:r>
              <a:rPr lang="es-BO" sz="1100" b="1" kern="0" dirty="0" smtClean="0">
                <a:solidFill>
                  <a:srgbClr val="002060"/>
                </a:solidFill>
                <a:cs typeface="Times New Roman" pitchFamily="18" charset="0"/>
              </a:rPr>
              <a:t>1 </a:t>
            </a: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de Desarrollo Productivo.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Banco de Desarrollo Productivo S.A.M.</a:t>
            </a:r>
          </a:p>
          <a:p>
            <a:pPr lvl="0" defTabSz="914400">
              <a:defRPr/>
            </a:pPr>
            <a:r>
              <a:rPr lang="es-BO" sz="1100" b="1" kern="0" dirty="0" smtClean="0">
                <a:solidFill>
                  <a:srgbClr val="002060"/>
                </a:solidFill>
                <a:cs typeface="Times New Roman" pitchFamily="18" charset="0"/>
              </a:rPr>
              <a:t>5 </a:t>
            </a: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Cooperativas de Ahorro y Crédito Abiertas.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Cooperativa de Ahorro y Crédito Abierta Asunción Ltda.                                                                                                                                                  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Cooperativa de Ahorro y Crédito Abierta Catedral Ltda.                                                                                                                                                  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Cooperativa de Ahorro y Crédito Abierta El </a:t>
            </a:r>
            <a:r>
              <a:rPr lang="es-BO" sz="1100" b="1" kern="0" dirty="0" err="1">
                <a:solidFill>
                  <a:srgbClr val="002060"/>
                </a:solidFill>
                <a:cs typeface="Times New Roman" pitchFamily="18" charset="0"/>
              </a:rPr>
              <a:t>Chorolque</a:t>
            </a: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 Ltda.                                                                                                                                              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Cooperativa de Ahorro y Crédito Abierta Monseñor Félix </a:t>
            </a:r>
            <a:r>
              <a:rPr lang="es-BO" sz="1100" b="1" kern="0" dirty="0" err="1">
                <a:solidFill>
                  <a:srgbClr val="002060"/>
                </a:solidFill>
                <a:cs typeface="Times New Roman" pitchFamily="18" charset="0"/>
              </a:rPr>
              <a:t>Gainza</a:t>
            </a: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 Ltda.                                                                                                                                     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Cooperativa de Ahorro y Crédito Abierta San Roque Ltda.                                                                                                                                                 </a:t>
            </a:r>
          </a:p>
          <a:p>
            <a:pPr lvl="0" defTabSz="914400">
              <a:defRPr/>
            </a:pPr>
            <a:r>
              <a:rPr lang="es-BO" sz="1100" b="1" kern="0" dirty="0" smtClean="0">
                <a:solidFill>
                  <a:srgbClr val="002060"/>
                </a:solidFill>
                <a:cs typeface="Times New Roman" pitchFamily="18" charset="0"/>
              </a:rPr>
              <a:t>5 </a:t>
            </a: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Instituciones Financieras de Desarrollo.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CIDRE IFD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CRECER IFD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DIACONÍA FRIF - IFD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FUBODE IFD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IDEPRO IFD</a:t>
            </a:r>
          </a:p>
          <a:p>
            <a:pPr lvl="0" defTabSz="914400">
              <a:defRPr/>
            </a:pPr>
            <a:r>
              <a:rPr lang="es-BO" sz="1100" b="1" kern="0" dirty="0" smtClean="0">
                <a:solidFill>
                  <a:srgbClr val="002060"/>
                </a:solidFill>
                <a:cs typeface="Times New Roman" pitchFamily="18" charset="0"/>
              </a:rPr>
              <a:t>1 </a:t>
            </a: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Entidad Financiera de Vivienda </a:t>
            </a:r>
          </a:p>
          <a:p>
            <a:pPr marL="271463" lvl="0" indent="-271463" defTabSz="914400">
              <a:buFont typeface="Wingdings" panose="05000000000000000000" pitchFamily="2" charset="2"/>
              <a:buChar char="ü"/>
              <a:defRPr/>
            </a:pPr>
            <a:r>
              <a:rPr lang="es-BO" sz="1100" b="1" kern="0" dirty="0">
                <a:solidFill>
                  <a:srgbClr val="002060"/>
                </a:solidFill>
                <a:cs typeface="Times New Roman" pitchFamily="18" charset="0"/>
              </a:rPr>
              <a:t>Potosí Entidad Financiera de Vivienda </a:t>
            </a:r>
          </a:p>
        </p:txBody>
      </p:sp>
      <p:pic>
        <p:nvPicPr>
          <p:cNvPr id="10" name="Imagen 9" descr="Imagen relacionad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91" y="1773382"/>
            <a:ext cx="2589933" cy="3089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2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407967" y="220635"/>
            <a:ext cx="5954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s-B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PRESENCIA DE ENTIDADES FINANCIERAS EN EL DEPARTAMENTO </a:t>
            </a:r>
            <a:r>
              <a:rPr lang="es-BO" sz="2400" b="1" dirty="0">
                <a:solidFill>
                  <a:srgbClr val="002060"/>
                </a:solidFill>
                <a:cs typeface="Times New Roman" pitchFamily="18" charset="0"/>
              </a:rPr>
              <a:t>DE </a:t>
            </a:r>
            <a:r>
              <a:rPr lang="es-BO" sz="2400" b="1" dirty="0" smtClean="0">
                <a:solidFill>
                  <a:srgbClr val="002060"/>
                </a:solidFill>
                <a:cs typeface="Times New Roman" pitchFamily="18" charset="0"/>
              </a:rPr>
              <a:t>POTOSÍ</a:t>
            </a:r>
            <a:endParaRPr kumimoji="0" lang="es-BO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(CON LICENCIA DE FUNCIONAMIENTO</a:t>
            </a:r>
            <a:r>
              <a:rPr kumimoji="0" lang="es-BO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)</a:t>
            </a:r>
            <a:endParaRPr kumimoji="0" lang="es-BO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13317" y="1632091"/>
            <a:ext cx="4765265" cy="3467616"/>
          </a:xfrm>
          <a:prstGeom prst="rect">
            <a:avLst/>
          </a:prstGeom>
          <a:solidFill>
            <a:schemeClr val="tx2">
              <a:lumMod val="60000"/>
              <a:lumOff val="4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 defTabSz="9144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es-BO" sz="2400" b="1" kern="0" dirty="0">
                <a:solidFill>
                  <a:srgbClr val="002060"/>
                </a:solidFill>
                <a:cs typeface="Times New Roman" pitchFamily="18" charset="0"/>
              </a:rPr>
              <a:t>1 Cámara de Compensación y Liquidación.</a:t>
            </a:r>
          </a:p>
          <a:p>
            <a:pPr marL="285750" lvl="0" indent="-285750" defTabSz="9144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es-BO" sz="2400" b="1" kern="0" dirty="0">
                <a:solidFill>
                  <a:srgbClr val="002060"/>
                </a:solidFill>
                <a:cs typeface="Times New Roman" pitchFamily="18" charset="0"/>
              </a:rPr>
              <a:t>1 Empresa de Servicio de Pago Móvil.</a:t>
            </a:r>
          </a:p>
          <a:p>
            <a:pPr marL="285750" lvl="0" indent="-285750" defTabSz="9144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es-BO" sz="2400" b="1" kern="0" dirty="0">
                <a:solidFill>
                  <a:srgbClr val="002060"/>
                </a:solidFill>
                <a:cs typeface="Times New Roman" pitchFamily="18" charset="0"/>
              </a:rPr>
              <a:t>5</a:t>
            </a:r>
            <a:r>
              <a:rPr lang="es-BO" sz="2400" b="1" kern="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s-BO" sz="2400" b="1" kern="0" dirty="0">
                <a:solidFill>
                  <a:srgbClr val="002060"/>
                </a:solidFill>
                <a:cs typeface="Times New Roman" pitchFamily="18" charset="0"/>
              </a:rPr>
              <a:t>Empresas de Giro y Remesas de Dinero.</a:t>
            </a:r>
          </a:p>
          <a:p>
            <a:pPr marL="285750" lvl="0" indent="-285750" defTabSz="91440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  <a:defRPr/>
            </a:pPr>
            <a:r>
              <a:rPr lang="es-BO" sz="2400" b="1" kern="0" dirty="0" smtClean="0">
                <a:solidFill>
                  <a:srgbClr val="002060"/>
                </a:solidFill>
                <a:cs typeface="Times New Roman" pitchFamily="18" charset="0"/>
              </a:rPr>
              <a:t>39 Casas </a:t>
            </a:r>
            <a:r>
              <a:rPr lang="es-BO" sz="2400" b="1" kern="0" dirty="0">
                <a:solidFill>
                  <a:srgbClr val="002060"/>
                </a:solidFill>
                <a:cs typeface="Times New Roman" pitchFamily="18" charset="0"/>
              </a:rPr>
              <a:t>de Cambio.</a:t>
            </a:r>
          </a:p>
          <a:p>
            <a:pPr lvl="0" defTabSz="914400">
              <a:spcBef>
                <a:spcPts val="500"/>
              </a:spcBef>
              <a:spcAft>
                <a:spcPts val="500"/>
              </a:spcAft>
              <a:defRPr/>
            </a:pPr>
            <a:endParaRPr lang="es-BO" kern="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0" name="Imagen 9" descr="Imagen relacionad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5" y="1632091"/>
            <a:ext cx="3005569" cy="3467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90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69818" y="1914297"/>
            <a:ext cx="74260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BO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</a:t>
            </a:r>
            <a:r>
              <a:rPr lang="es-BO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 REGULACIÓN EMITIDA Y/O MODIFICADA</a:t>
            </a:r>
            <a:endParaRPr lang="es-BO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uadroTexto"/>
          <p:cNvSpPr txBox="1"/>
          <p:nvPr/>
        </p:nvSpPr>
        <p:spPr>
          <a:xfrm>
            <a:off x="401783" y="311523"/>
            <a:ext cx="7467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defRPr sz="2800" b="1">
                <a:solidFill>
                  <a:srgbClr val="4C0026"/>
                </a:solidFill>
                <a:latin typeface="Baskerville Old Face" pitchFamily="18" charset="0"/>
                <a:cs typeface="Times New Roman" pitchFamily="18" charset="0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es-BO" sz="3200" dirty="0" smtClean="0">
                <a:solidFill>
                  <a:srgbClr val="002060"/>
                </a:solidFill>
                <a:latin typeface="+mn-lt"/>
              </a:rPr>
              <a:t>REGULACIÓN EMITIDA Y/O MODIFICADA POR ASFI</a:t>
            </a:r>
            <a:endParaRPr lang="es-BO" sz="32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04116"/>
              </p:ext>
            </p:extLst>
          </p:nvPr>
        </p:nvGraphicFramePr>
        <p:xfrm>
          <a:off x="748146" y="1374887"/>
          <a:ext cx="8146472" cy="14707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4430">
                  <a:extLst>
                    <a:ext uri="{9D8B030D-6E8A-4147-A177-3AD203B41FA5}">
                      <a16:colId xmlns:a16="http://schemas.microsoft.com/office/drawing/2014/main" val="3136179971"/>
                    </a:ext>
                  </a:extLst>
                </a:gridCol>
                <a:gridCol w="4022042">
                  <a:extLst>
                    <a:ext uri="{9D8B030D-6E8A-4147-A177-3AD203B41FA5}">
                      <a16:colId xmlns:a16="http://schemas.microsoft.com/office/drawing/2014/main" val="2965195592"/>
                    </a:ext>
                  </a:extLst>
                </a:gridCol>
              </a:tblGrid>
              <a:tr h="973537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es-BO" sz="32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OBJETIVO</a:t>
                      </a:r>
                      <a:endParaRPr lang="es-BO" sz="3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buFontTx/>
                        <a:buNone/>
                      </a:pPr>
                      <a:endParaRPr lang="es-BO" sz="2400" b="1" u="none" strike="noStrike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indent="0" algn="ctr" fontAlgn="ctr">
                        <a:buFontTx/>
                        <a:buNone/>
                      </a:pPr>
                      <a:r>
                        <a:rPr lang="es-BO" sz="32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CANTIDAD</a:t>
                      </a:r>
                      <a:endParaRPr lang="es-BO" sz="32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998070"/>
                  </a:ext>
                </a:extLst>
              </a:tr>
              <a:tr h="398204">
                <a:tc>
                  <a:txBody>
                    <a:bodyPr/>
                    <a:lstStyle/>
                    <a:p>
                      <a:pPr marL="342900" indent="-342900" algn="just" fontAlgn="ctr">
                        <a:buFont typeface="Wingdings" panose="05000000000000000000" pitchFamily="2" charset="2"/>
                        <a:buChar char="§"/>
                      </a:pPr>
                      <a:r>
                        <a:rPr lang="es-BO" sz="32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Normativa prudencial</a:t>
                      </a:r>
                      <a:endParaRPr lang="es-BO" sz="3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 fontAlgn="ctr">
                        <a:buFont typeface="Wingdings" panose="05000000000000000000" pitchFamily="2" charset="2"/>
                        <a:buChar char="§"/>
                      </a:pPr>
                      <a:r>
                        <a:rPr lang="es-BO" sz="32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110</a:t>
                      </a:r>
                      <a:endParaRPr lang="es-BO" sz="32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733039"/>
                  </a:ext>
                </a:extLst>
              </a:tr>
            </a:tbl>
          </a:graphicData>
        </a:graphic>
      </p:graphicFrame>
      <p:sp>
        <p:nvSpPr>
          <p:cNvPr id="2" name="Elipse 1"/>
          <p:cNvSpPr/>
          <p:nvPr/>
        </p:nvSpPr>
        <p:spPr>
          <a:xfrm>
            <a:off x="748146" y="3352800"/>
            <a:ext cx="2826327" cy="181494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 smtClean="0">
                <a:solidFill>
                  <a:schemeClr val="tx1"/>
                </a:solidFill>
              </a:rPr>
              <a:t>REGLAMENTO CAPITAL SEMILLA</a:t>
            </a:r>
            <a:endParaRPr lang="es-BO" b="1" dirty="0">
              <a:solidFill>
                <a:schemeClr val="tx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5583381" y="3352800"/>
            <a:ext cx="2660073" cy="181494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b="1" dirty="0" smtClean="0">
                <a:solidFill>
                  <a:schemeClr val="tx1"/>
                </a:solidFill>
              </a:rPr>
              <a:t>CASAS DE PRÉSTAMO</a:t>
            </a:r>
            <a:endParaRPr lang="es-BO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Rectángulo"/>
          <p:cNvSpPr/>
          <p:nvPr/>
        </p:nvSpPr>
        <p:spPr>
          <a:xfrm>
            <a:off x="329750" y="2516192"/>
            <a:ext cx="8534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BO" sz="36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4. </a:t>
            </a:r>
            <a:r>
              <a:rPr lang="es-BO" sz="40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INDICADORES  DEL SISTEMA DE</a:t>
            </a:r>
          </a:p>
          <a:p>
            <a:pPr algn="ctr">
              <a:defRPr/>
            </a:pPr>
            <a:r>
              <a:rPr lang="es-BO" sz="4000" b="1" dirty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s-BO" sz="40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 INTERMEDIACIÓN FINANCIERA</a:t>
            </a:r>
          </a:p>
          <a:p>
            <a:pPr algn="ctr">
              <a:defRPr/>
            </a:pPr>
            <a:r>
              <a:rPr lang="es-BO" sz="40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   AL 31 DE OCTUBRE</a:t>
            </a:r>
            <a:endParaRPr lang="es-BO" sz="4000" b="1" dirty="0">
              <a:solidFill>
                <a:srgbClr val="4C00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01400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Rectángulo"/>
          <p:cNvSpPr/>
          <p:nvPr/>
        </p:nvSpPr>
        <p:spPr>
          <a:xfrm>
            <a:off x="1097798" y="1453211"/>
            <a:ext cx="7516255" cy="4986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BO" sz="3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TEMARIO</a:t>
            </a:r>
          </a:p>
          <a:p>
            <a:pPr marL="446088" indent="-446088" algn="just">
              <a:lnSpc>
                <a:spcPct val="114000"/>
              </a:lnSpc>
              <a:buFont typeface="+mj-lt"/>
              <a:buAutoNum type="arabicPeriod"/>
              <a:defRPr/>
            </a:pPr>
            <a:r>
              <a:rPr lang="es-BO" altLang="es-BO" sz="27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Proceso de Rendición Pública de Cuentas</a:t>
            </a:r>
            <a:endParaRPr lang="es-ES" altLang="es-BO" sz="2700" b="1" dirty="0" smtClean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  <a:p>
            <a:pPr marL="446088" indent="-446088"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altLang="es-BO" sz="27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¿Qué es ASFI?</a:t>
            </a:r>
          </a:p>
          <a:p>
            <a:pPr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BO" sz="27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3.   Regulación emitida y/o modificada por ASFI </a:t>
            </a:r>
            <a:endParaRPr lang="es-BO" altLang="es-BO" sz="1500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just">
              <a:lnSpc>
                <a:spcPct val="114000"/>
              </a:lnSpc>
              <a:defRPr/>
            </a:pPr>
            <a:r>
              <a:rPr lang="es-BO" altLang="es-BO" sz="27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4.   Indicadores del Sistema de Intermediación</a:t>
            </a:r>
          </a:p>
          <a:p>
            <a:pPr algn="just">
              <a:lnSpc>
                <a:spcPct val="114000"/>
              </a:lnSpc>
              <a:defRPr/>
            </a:pPr>
            <a:r>
              <a:rPr lang="es-BO" altLang="es-BO" sz="27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    Financiera.</a:t>
            </a:r>
          </a:p>
          <a:p>
            <a:pPr marL="514350" indent="-514350" algn="just">
              <a:lnSpc>
                <a:spcPct val="114000"/>
              </a:lnSpc>
              <a:buAutoNum type="arabicPeriod" startAt="5"/>
              <a:defRPr/>
            </a:pPr>
            <a:r>
              <a:rPr lang="es-BO" altLang="es-BO" sz="27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Resultados Priorizados 2017.</a:t>
            </a:r>
          </a:p>
          <a:p>
            <a:pPr marL="514350" indent="-514350" algn="just">
              <a:lnSpc>
                <a:spcPct val="114000"/>
              </a:lnSpc>
              <a:buAutoNum type="arabicPeriod" startAt="5"/>
              <a:defRPr/>
            </a:pPr>
            <a:r>
              <a:rPr lang="es-BO" altLang="es-BO" sz="27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Hechos Relevantes.</a:t>
            </a:r>
          </a:p>
          <a:p>
            <a:pPr marL="514350" indent="-514350" algn="just">
              <a:lnSpc>
                <a:spcPct val="114000"/>
              </a:lnSpc>
              <a:buAutoNum type="arabicPeriod" startAt="5"/>
              <a:defRPr/>
            </a:pPr>
            <a:endParaRPr lang="es-BO" altLang="es-BO" sz="2700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just">
              <a:lnSpc>
                <a:spcPct val="114000"/>
              </a:lnSpc>
              <a:defRPr/>
            </a:pPr>
            <a:r>
              <a:rPr lang="es-BO" altLang="es-BO" sz="27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    </a:t>
            </a:r>
            <a:endParaRPr lang="es-ES" altLang="es-BO" sz="27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49816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9592" y="-33302"/>
            <a:ext cx="5832648" cy="1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SISTEMA DE INTERMEDIACIÓN FINANCIERA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CARTERA DE CRÉDITOS, DEPÓSITOS DEL PÚBLICO Y PATRIMONIO </a:t>
            </a:r>
          </a:p>
          <a:p>
            <a:pPr algn="ctr"/>
            <a:r>
              <a:rPr lang="es-ES_tradnl" sz="1600" dirty="0" smtClean="0">
                <a:solidFill>
                  <a:srgbClr val="460023"/>
                </a:solidFill>
              </a:rPr>
              <a:t>(EN MILLONES DE BOLIVIANOS)</a:t>
            </a:r>
            <a:endParaRPr lang="en-US" sz="1600" dirty="0">
              <a:solidFill>
                <a:srgbClr val="460023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38369" y="6272445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BO" sz="900" dirty="0" smtClean="0">
                <a:solidFill>
                  <a:schemeClr val="bg1"/>
                </a:solidFill>
              </a:rPr>
              <a:t>Nota.- A partir de diciembre de 2016 se incluye información de las instituciones financieras de desarrollo – IFD</a:t>
            </a:r>
            <a:r>
              <a:rPr lang="es-BO" sz="900" dirty="0">
                <a:solidFill>
                  <a:schemeClr val="bg1"/>
                </a:solidFill>
              </a:rPr>
              <a:t>. </a:t>
            </a:r>
            <a:r>
              <a:rPr lang="es-BO" sz="900" dirty="0" smtClean="0">
                <a:solidFill>
                  <a:schemeClr val="bg1"/>
                </a:solidFill>
              </a:rPr>
              <a:t>En </a:t>
            </a:r>
            <a:r>
              <a:rPr lang="es-BO" sz="900" dirty="0">
                <a:solidFill>
                  <a:schemeClr val="bg1"/>
                </a:solidFill>
              </a:rPr>
              <a:t>el marco del Reglamento para las IFD referido a operaciones </a:t>
            </a:r>
            <a:r>
              <a:rPr lang="es-BO" sz="900" dirty="0" smtClean="0">
                <a:solidFill>
                  <a:schemeClr val="bg1"/>
                </a:solidFill>
              </a:rPr>
              <a:t>pasivas, no se incluye información de depósitos del </a:t>
            </a:r>
            <a:r>
              <a:rPr lang="es-BO" sz="900" dirty="0">
                <a:solidFill>
                  <a:schemeClr val="bg1"/>
                </a:solidFill>
              </a:rPr>
              <a:t>público  de estas </a:t>
            </a:r>
            <a:r>
              <a:rPr lang="es-BO" sz="900" dirty="0" smtClean="0">
                <a:solidFill>
                  <a:schemeClr val="bg1"/>
                </a:solidFill>
              </a:rPr>
              <a:t>entidades.</a:t>
            </a:r>
          </a:p>
          <a:p>
            <a:r>
              <a:rPr lang="es-BO" sz="900" dirty="0" smtClean="0">
                <a:solidFill>
                  <a:schemeClr val="bg1"/>
                </a:solidFill>
              </a:rPr>
              <a:t>Los </a:t>
            </a:r>
            <a:r>
              <a:rPr lang="es-BO" sz="900" dirty="0">
                <a:solidFill>
                  <a:schemeClr val="bg1"/>
                </a:solidFill>
              </a:rPr>
              <a:t>depósitos del público no incluyen la cuenta 280.00 (Obligaciones con Empresas con Participación Estatal</a:t>
            </a:r>
            <a:r>
              <a:rPr lang="es-BO" sz="900" dirty="0" smtClean="0">
                <a:solidFill>
                  <a:schemeClr val="bg1"/>
                </a:solidFill>
              </a:rPr>
              <a:t>).</a:t>
            </a:r>
          </a:p>
          <a:p>
            <a:r>
              <a:rPr lang="es-BO" sz="900" dirty="0" smtClean="0">
                <a:solidFill>
                  <a:schemeClr val="bg1"/>
                </a:solidFill>
              </a:rPr>
              <a:t>A </a:t>
            </a:r>
            <a:r>
              <a:rPr lang="es-BO" sz="900" dirty="0">
                <a:solidFill>
                  <a:schemeClr val="bg1"/>
                </a:solidFill>
              </a:rPr>
              <a:t>partir de diciembre de 2015, incluye información del Banco de Desarrollo Productivo S.A.M., en la cartera de créditos corresponde a las operaciones de primer piso.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59" y="1547014"/>
            <a:ext cx="8151931" cy="4464496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407052" y="2812473"/>
            <a:ext cx="1976967" cy="1163782"/>
          </a:xfrm>
          <a:prstGeom prst="rect">
            <a:avLst/>
          </a:prstGeom>
          <a:solidFill>
            <a:srgbClr val="FFC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200" b="1" u="sng" dirty="0" smtClean="0"/>
              <a:t>2005</a:t>
            </a:r>
          </a:p>
          <a:p>
            <a:pPr algn="just"/>
            <a:r>
              <a:rPr lang="es-BO" sz="1200" b="1" dirty="0" smtClean="0"/>
              <a:t>Depósitos: Bs29.424 millones</a:t>
            </a:r>
          </a:p>
          <a:p>
            <a:pPr algn="just"/>
            <a:r>
              <a:rPr lang="es-BO" sz="1200" b="1" dirty="0" smtClean="0"/>
              <a:t>Cartera: Bs26.879 millones</a:t>
            </a:r>
          </a:p>
          <a:p>
            <a:pPr algn="just"/>
            <a:r>
              <a:rPr lang="es-BO" sz="1200" b="1" dirty="0" smtClean="0"/>
              <a:t>Patrimonio: Bs4.663 millones</a:t>
            </a:r>
            <a:endParaRPr lang="es-ES" sz="1200" b="1" dirty="0"/>
          </a:p>
        </p:txBody>
      </p:sp>
      <p:sp>
        <p:nvSpPr>
          <p:cNvPr id="11" name="Rectangle 11"/>
          <p:cNvSpPr/>
          <p:nvPr/>
        </p:nvSpPr>
        <p:spPr>
          <a:xfrm>
            <a:off x="4296760" y="1413164"/>
            <a:ext cx="2078260" cy="1191491"/>
          </a:xfrm>
          <a:prstGeom prst="rect">
            <a:avLst/>
          </a:prstGeom>
          <a:solidFill>
            <a:srgbClr val="FFC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200" b="1" u="sng" dirty="0" smtClean="0"/>
              <a:t>2017</a:t>
            </a:r>
          </a:p>
          <a:p>
            <a:pPr algn="just"/>
            <a:r>
              <a:rPr lang="es-BO" sz="1200" b="1" dirty="0" smtClean="0"/>
              <a:t>Depósitos: Bs157.357 millones</a:t>
            </a:r>
          </a:p>
          <a:p>
            <a:pPr algn="just"/>
            <a:r>
              <a:rPr lang="es-BO" sz="1200" b="1" dirty="0" smtClean="0"/>
              <a:t>Cartera: Bs149.171 millones</a:t>
            </a:r>
          </a:p>
          <a:p>
            <a:pPr algn="just"/>
            <a:r>
              <a:rPr lang="es-BO" sz="1200" b="1" dirty="0" smtClean="0"/>
              <a:t>Patrimonio: Bs18.157 millones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31009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395536" y="188639"/>
            <a:ext cx="7162800" cy="870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1800" dirty="0" smtClean="0">
              <a:solidFill>
                <a:srgbClr val="800000"/>
              </a:solidFill>
            </a:endParaRPr>
          </a:p>
          <a:p>
            <a:pPr algn="l">
              <a:defRPr/>
            </a:pPr>
            <a:r>
              <a:rPr lang="es-ES_tradnl" sz="1800" b="1" dirty="0" smtClean="0">
                <a:solidFill>
                  <a:srgbClr val="460023"/>
                </a:solidFill>
              </a:rPr>
              <a:t>SISTEMA DE INTERMEDIACIÓN FINANCIERA</a:t>
            </a:r>
            <a:br>
              <a:rPr lang="es-ES_tradnl" sz="1800" b="1" dirty="0" smtClean="0">
                <a:solidFill>
                  <a:srgbClr val="460023"/>
                </a:solidFill>
              </a:rPr>
            </a:br>
            <a:r>
              <a:rPr lang="es-BO" sz="1800" b="1" dirty="0" smtClean="0">
                <a:solidFill>
                  <a:srgbClr val="460023"/>
                </a:solidFill>
              </a:rPr>
              <a:t>DEPÓSITOS DEL PÚBLICO Y CARTERA DE CRÉDITOS</a:t>
            </a:r>
          </a:p>
          <a:p>
            <a:pPr algn="l">
              <a:defRPr/>
            </a:pPr>
            <a:endParaRPr lang="es-ES_tradnl" sz="1800" dirty="0">
              <a:solidFill>
                <a:srgbClr val="800000"/>
              </a:solidFill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353580" y="6250430"/>
            <a:ext cx="871296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BO" sz="1050" dirty="0" smtClean="0">
                <a:solidFill>
                  <a:schemeClr val="bg1"/>
                </a:solidFill>
              </a:rPr>
              <a:t>(*) A partir de diciembre de 2016, se incluye información de las Instituciones Financieras de Desarrollo – IFD. En el marco del Reglamento para las IFD referido a operaciones pasivas  no se incluye información de depósitos del público.</a:t>
            </a:r>
            <a:r>
              <a:rPr lang="es-ES_tradnl" sz="1050" b="1" dirty="0">
                <a:solidFill>
                  <a:schemeClr val="bg1"/>
                </a:solidFill>
              </a:rPr>
              <a:t> </a:t>
            </a:r>
            <a:endParaRPr lang="es-BO" sz="105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7096" y="1302434"/>
            <a:ext cx="2375522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B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CARTERA DE CRÉDITOS</a:t>
            </a:r>
          </a:p>
          <a:p>
            <a:pPr algn="ctr"/>
            <a:r>
              <a:rPr lang="es-B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(por tipo)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4648" y="1263399"/>
            <a:ext cx="2563651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B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DEPÓSITOS DEL PÚBLICO</a:t>
            </a:r>
          </a:p>
          <a:p>
            <a:pPr algn="ctr"/>
            <a:r>
              <a:rPr lang="es-B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(por modalidad)</a:t>
            </a:r>
            <a:endParaRPr lang="es-B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rved Down Arrow 7"/>
          <p:cNvSpPr/>
          <p:nvPr/>
        </p:nvSpPr>
        <p:spPr>
          <a:xfrm rot="5400000">
            <a:off x="3338874" y="3695326"/>
            <a:ext cx="2015475" cy="739351"/>
          </a:xfrm>
          <a:prstGeom prst="curvedDownArrow">
            <a:avLst>
              <a:gd name="adj1" fmla="val 28002"/>
              <a:gd name="adj2" fmla="val 65475"/>
              <a:gd name="adj3" fmla="val 265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rot="5400000">
            <a:off x="7566019" y="3751733"/>
            <a:ext cx="1968438" cy="750993"/>
          </a:xfrm>
          <a:prstGeom prst="curvedDownArrow">
            <a:avLst>
              <a:gd name="adj1" fmla="val 28002"/>
              <a:gd name="adj2" fmla="val 7162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0688"/>
              </p:ext>
            </p:extLst>
          </p:nvPr>
        </p:nvGraphicFramePr>
        <p:xfrm>
          <a:off x="1181403" y="1959429"/>
          <a:ext cx="2624675" cy="1158240"/>
        </p:xfrm>
        <a:graphic>
          <a:graphicData uri="http://schemas.openxmlformats.org/drawingml/2006/table">
            <a:tbl>
              <a:tblPr/>
              <a:tblGrid>
                <a:gridCol w="2624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58240">
                <a:tc>
                  <a:txBody>
                    <a:bodyPr/>
                    <a:lstStyle/>
                    <a:p>
                      <a:endParaRPr lang="es-BO" dirty="0"/>
                    </a:p>
                  </a:txBody>
                  <a:tcPr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569579"/>
              </p:ext>
            </p:extLst>
          </p:nvPr>
        </p:nvGraphicFramePr>
        <p:xfrm>
          <a:off x="5363722" y="1964021"/>
          <a:ext cx="2675541" cy="1079863"/>
        </p:xfrm>
        <a:graphic>
          <a:graphicData uri="http://schemas.openxmlformats.org/drawingml/2006/table">
            <a:tbl>
              <a:tblPr/>
              <a:tblGrid>
                <a:gridCol w="2675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79863">
                <a:tc>
                  <a:txBody>
                    <a:bodyPr/>
                    <a:lstStyle/>
                    <a:p>
                      <a:endParaRPr lang="es-BO" dirty="0"/>
                    </a:p>
                  </a:txBody>
                  <a:tcPr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096" y="1948765"/>
            <a:ext cx="2628981" cy="11862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3722" y="1970768"/>
            <a:ext cx="2645541" cy="10774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976" y="3282265"/>
            <a:ext cx="3447191" cy="25787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7336" y="3168126"/>
            <a:ext cx="3387393" cy="25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971600" y="332656"/>
            <a:ext cx="5832648" cy="57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SISTEMA DE INTERMEDIACIÓN FINANCIERA (*)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NÚMERO DE PRESTATARIOS</a:t>
            </a:r>
            <a:endParaRPr lang="es-ES_tradnl" sz="1600" b="1" dirty="0">
              <a:solidFill>
                <a:srgbClr val="460023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9512" y="6322529"/>
            <a:ext cx="87129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BO" sz="900" dirty="0" smtClean="0">
                <a:solidFill>
                  <a:schemeClr val="bg1"/>
                </a:solidFill>
              </a:rPr>
              <a:t>(*) Con Resolución ASFI/129/2017 de 31 .01.17 se revocó la licencia de  funcionamiento del Banco PYME Los Andes  </a:t>
            </a:r>
            <a:r>
              <a:rPr lang="es-BO" sz="900" dirty="0" err="1" smtClean="0">
                <a:solidFill>
                  <a:schemeClr val="bg1"/>
                </a:solidFill>
              </a:rPr>
              <a:t>Procredit</a:t>
            </a:r>
            <a:r>
              <a:rPr lang="es-BO" sz="900" dirty="0" smtClean="0">
                <a:solidFill>
                  <a:schemeClr val="bg1"/>
                </a:solidFill>
              </a:rPr>
              <a:t>  S.A. como efecto de la fusión por absorción con el Banco Mercantil Santa Cruz S.A. (**) </a:t>
            </a:r>
            <a:r>
              <a:rPr lang="es-BO" sz="900" dirty="0">
                <a:solidFill>
                  <a:schemeClr val="bg1"/>
                </a:solidFill>
              </a:rPr>
              <a:t>C</a:t>
            </a:r>
            <a:r>
              <a:rPr lang="es-BO" sz="900" dirty="0" smtClean="0">
                <a:solidFill>
                  <a:schemeClr val="bg1"/>
                </a:solidFill>
              </a:rPr>
              <a:t>on </a:t>
            </a:r>
            <a:r>
              <a:rPr lang="es-BO" sz="900" dirty="0">
                <a:solidFill>
                  <a:schemeClr val="bg1"/>
                </a:solidFill>
              </a:rPr>
              <a:t>Resolución ASFI/414/2017 de 30.03.17 se revocó la licencia de funcionamiento </a:t>
            </a:r>
            <a:r>
              <a:rPr lang="es-BO" sz="900" dirty="0" smtClean="0">
                <a:solidFill>
                  <a:schemeClr val="bg1"/>
                </a:solidFill>
              </a:rPr>
              <a:t> de </a:t>
            </a:r>
            <a:r>
              <a:rPr lang="es-BO" sz="900" dirty="0">
                <a:solidFill>
                  <a:schemeClr val="bg1"/>
                </a:solidFill>
              </a:rPr>
              <a:t>“La Plata” Entidad Financiera de Vivienda, </a:t>
            </a:r>
            <a:r>
              <a:rPr lang="es-BO" sz="900" dirty="0" smtClean="0">
                <a:solidFill>
                  <a:schemeClr val="bg1"/>
                </a:solidFill>
              </a:rPr>
              <a:t>como </a:t>
            </a:r>
            <a:r>
              <a:rPr lang="es-BO" sz="900" dirty="0">
                <a:solidFill>
                  <a:schemeClr val="bg1"/>
                </a:solidFill>
              </a:rPr>
              <a:t>efecto de la fusión por absorción con  “La Primera” Entidad Financiera de Vivienda.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236208"/>
            <a:ext cx="8370035" cy="337665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381359"/>
              </p:ext>
            </p:extLst>
          </p:nvPr>
        </p:nvGraphicFramePr>
        <p:xfrm>
          <a:off x="164557" y="4660996"/>
          <a:ext cx="8617680" cy="1479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Worksheet" r:id="rId7" imgW="10972800" imgH="1628775" progId="Excel.Sheet.12">
                  <p:embed/>
                </p:oleObj>
              </mc:Choice>
              <mc:Fallback>
                <p:oleObj name="Worksheet" r:id="rId7" imgW="10972800" imgH="1628775" progId="Excel.Sheet.12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557" y="4660996"/>
                        <a:ext cx="8617680" cy="14796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1"/>
          <p:cNvSpPr/>
          <p:nvPr/>
        </p:nvSpPr>
        <p:spPr>
          <a:xfrm>
            <a:off x="1263029" y="2000816"/>
            <a:ext cx="1099925" cy="5160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200" b="1" u="sng" dirty="0" smtClean="0"/>
              <a:t>2005</a:t>
            </a:r>
          </a:p>
          <a:p>
            <a:pPr algn="just"/>
            <a:r>
              <a:rPr lang="es-BO" sz="1200" b="1" dirty="0" smtClean="0"/>
              <a:t>530.840</a:t>
            </a:r>
            <a:endParaRPr lang="es-ES" sz="1200" b="1" dirty="0"/>
          </a:p>
        </p:txBody>
      </p:sp>
      <p:sp>
        <p:nvSpPr>
          <p:cNvPr id="12" name="Rectangle 11"/>
          <p:cNvSpPr/>
          <p:nvPr/>
        </p:nvSpPr>
        <p:spPr>
          <a:xfrm>
            <a:off x="5112327" y="1174803"/>
            <a:ext cx="1025237" cy="5160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200" b="1" u="sng" dirty="0" smtClean="0"/>
              <a:t>2017</a:t>
            </a:r>
          </a:p>
          <a:p>
            <a:pPr algn="just"/>
            <a:r>
              <a:rPr lang="es-BO" sz="1200" b="1" dirty="0" smtClean="0"/>
              <a:t>1.520.251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251517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971600" y="188640"/>
            <a:ext cx="5832648" cy="66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SISTEMA DE INTERMEDIACIÓN FINANCIERA (*)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NÚMERO DE CUENTAS DE DEPÓSITOS </a:t>
            </a:r>
            <a:endParaRPr lang="es-ES_tradnl" sz="1600" b="1" dirty="0">
              <a:solidFill>
                <a:srgbClr val="460023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9512" y="6337895"/>
            <a:ext cx="87129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BO" sz="900" dirty="0" smtClean="0">
                <a:solidFill>
                  <a:schemeClr val="bg1"/>
                </a:solidFill>
              </a:rPr>
              <a:t>(*) Con Resolución ASFI/129/2017 de 31 .01.17 se revocó la licencia de  funcionamiento del Banco PYME Los Andes  </a:t>
            </a:r>
            <a:r>
              <a:rPr lang="es-BO" sz="900" dirty="0" err="1" smtClean="0">
                <a:solidFill>
                  <a:schemeClr val="bg1"/>
                </a:solidFill>
              </a:rPr>
              <a:t>Procredit</a:t>
            </a:r>
            <a:r>
              <a:rPr lang="es-BO" sz="900" dirty="0" smtClean="0">
                <a:solidFill>
                  <a:schemeClr val="bg1"/>
                </a:solidFill>
              </a:rPr>
              <a:t>  S.A. como efecto de la fusión por absorción con el Banco Mercantil Santa Cruz S.A. (**) </a:t>
            </a:r>
            <a:r>
              <a:rPr lang="es-BO" sz="900" dirty="0">
                <a:solidFill>
                  <a:schemeClr val="bg1"/>
                </a:solidFill>
              </a:rPr>
              <a:t>C</a:t>
            </a:r>
            <a:r>
              <a:rPr lang="es-BO" sz="900" dirty="0" smtClean="0">
                <a:solidFill>
                  <a:schemeClr val="bg1"/>
                </a:solidFill>
              </a:rPr>
              <a:t>on </a:t>
            </a:r>
            <a:r>
              <a:rPr lang="es-BO" sz="900" dirty="0">
                <a:solidFill>
                  <a:schemeClr val="bg1"/>
                </a:solidFill>
              </a:rPr>
              <a:t>Resolución ASFI/414/2017 de 30.03.17 se revocó la licencia de funcionamiento </a:t>
            </a:r>
            <a:r>
              <a:rPr lang="es-BO" sz="900" dirty="0" smtClean="0">
                <a:solidFill>
                  <a:schemeClr val="bg1"/>
                </a:solidFill>
              </a:rPr>
              <a:t> de </a:t>
            </a:r>
            <a:r>
              <a:rPr lang="es-BO" sz="900" dirty="0">
                <a:solidFill>
                  <a:schemeClr val="bg1"/>
                </a:solidFill>
              </a:rPr>
              <a:t>“La Plata” Entidad Financiera de Vivienda, </a:t>
            </a:r>
            <a:r>
              <a:rPr lang="es-BO" sz="900" dirty="0" smtClean="0">
                <a:solidFill>
                  <a:schemeClr val="bg1"/>
                </a:solidFill>
              </a:rPr>
              <a:t>como </a:t>
            </a:r>
            <a:r>
              <a:rPr lang="es-BO" sz="900" dirty="0">
                <a:solidFill>
                  <a:schemeClr val="bg1"/>
                </a:solidFill>
              </a:rPr>
              <a:t>efecto de la fusión por absorción con  “La Primera” Entidad Financiera de Vivienda.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1078632"/>
            <a:ext cx="7056784" cy="362966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420656"/>
              </p:ext>
            </p:extLst>
          </p:nvPr>
        </p:nvGraphicFramePr>
        <p:xfrm>
          <a:off x="280504" y="4708292"/>
          <a:ext cx="8576871" cy="1466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Worksheet" r:id="rId7" imgW="10972800" imgH="1666785" progId="Excel.Sheet.12">
                  <p:embed/>
                </p:oleObj>
              </mc:Choice>
              <mc:Fallback>
                <p:oleObj name="Worksheet" r:id="rId7" imgW="10972800" imgH="1666785" progId="Excel.Sheet.12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504" y="4708292"/>
                        <a:ext cx="8576871" cy="14662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1"/>
          <p:cNvSpPr/>
          <p:nvPr/>
        </p:nvSpPr>
        <p:spPr>
          <a:xfrm>
            <a:off x="1579900" y="2893462"/>
            <a:ext cx="1099925" cy="516047"/>
          </a:xfrm>
          <a:prstGeom prst="rect">
            <a:avLst/>
          </a:prstGeom>
          <a:solidFill>
            <a:srgbClr val="FF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200" b="1" u="sng" dirty="0" smtClean="0"/>
              <a:t>2005</a:t>
            </a:r>
          </a:p>
          <a:p>
            <a:pPr algn="just"/>
            <a:r>
              <a:rPr lang="es-BO" sz="1200" b="1" dirty="0" smtClean="0"/>
              <a:t>1.911.022</a:t>
            </a:r>
            <a:endParaRPr lang="es-ES" sz="1200" b="1" dirty="0"/>
          </a:p>
        </p:txBody>
      </p:sp>
      <p:sp>
        <p:nvSpPr>
          <p:cNvPr id="11" name="Rectangle 11"/>
          <p:cNvSpPr/>
          <p:nvPr/>
        </p:nvSpPr>
        <p:spPr>
          <a:xfrm>
            <a:off x="5084618" y="1199359"/>
            <a:ext cx="1330037" cy="516047"/>
          </a:xfrm>
          <a:prstGeom prst="rect">
            <a:avLst/>
          </a:prstGeom>
          <a:solidFill>
            <a:srgbClr val="FF0000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200" b="1" u="sng" dirty="0" smtClean="0"/>
              <a:t>2017</a:t>
            </a:r>
          </a:p>
          <a:p>
            <a:pPr algn="just"/>
            <a:r>
              <a:rPr lang="es-BO" sz="1200" b="1" dirty="0" smtClean="0"/>
              <a:t>10.186.435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1507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971600" y="0"/>
            <a:ext cx="5832648" cy="1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SISTEMA DE INTERMEDIACIÓN FINANCIERA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CARTERA POR TIPO DE CRÉDITO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 (EN MILLONES DE BOLIVIANOS)</a:t>
            </a:r>
            <a:endParaRPr lang="en-US" sz="1600" b="1" dirty="0">
              <a:solidFill>
                <a:srgbClr val="46002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268760"/>
            <a:ext cx="836188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-370994" y="266704"/>
            <a:ext cx="81516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s-ES"/>
            </a:defPPr>
            <a:lvl1pPr algn="ctr">
              <a:defRPr sz="1600" b="1">
                <a:solidFill>
                  <a:srgbClr val="460023"/>
                </a:solidFill>
              </a:defRPr>
            </a:lvl1pPr>
          </a:lstStyle>
          <a:p>
            <a:r>
              <a:rPr lang="es-BO" sz="1400" dirty="0" smtClean="0"/>
              <a:t>SISTEMA DE INTERMEDIACIÓN FINANCIERA</a:t>
            </a:r>
          </a:p>
          <a:p>
            <a:r>
              <a:rPr lang="es-BO" sz="1400" dirty="0" smtClean="0"/>
              <a:t>COMPOSICIÓN DE LA CARTERA DE CRÉDITOS DESTINADA A LAS UNIDADES ECONÓMICAS</a:t>
            </a:r>
          </a:p>
          <a:p>
            <a:r>
              <a:rPr lang="es-BO" sz="1400" dirty="0" smtClean="0"/>
              <a:t>(EN MILLONES DE BOLIVIANOS)</a:t>
            </a:r>
            <a:endParaRPr lang="es-BO" sz="1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8360223" y="3450155"/>
            <a:ext cx="783777" cy="1676948"/>
            <a:chOff x="8142458" y="3260423"/>
            <a:chExt cx="783777" cy="1676948"/>
          </a:xfrm>
        </p:grpSpPr>
        <p:sp>
          <p:nvSpPr>
            <p:cNvPr id="17" name="Right Brace 16"/>
            <p:cNvSpPr/>
            <p:nvPr/>
          </p:nvSpPr>
          <p:spPr>
            <a:xfrm>
              <a:off x="8142458" y="3260423"/>
              <a:ext cx="187503" cy="1676948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52039" y="3960397"/>
              <a:ext cx="574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BO" sz="1200" b="1" dirty="0" smtClean="0">
                  <a:solidFill>
                    <a:srgbClr val="FF0000"/>
                  </a:solidFill>
                </a:rPr>
                <a:t>62.4%</a:t>
              </a:r>
              <a:endParaRPr lang="es-E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23528" y="6328370"/>
            <a:ext cx="864096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BO" sz="900" b="1" u="sng" dirty="0" smtClean="0">
                <a:solidFill>
                  <a:schemeClr val="bg1"/>
                </a:solidFill>
              </a:rPr>
              <a:t>Productivo</a:t>
            </a:r>
            <a:r>
              <a:rPr lang="es-BO" sz="900" dirty="0" smtClean="0">
                <a:solidFill>
                  <a:schemeClr val="bg1"/>
                </a:solidFill>
              </a:rPr>
              <a:t>, corresponde a la cartera destinada a: 1) agricultura y ganadería; 2) caza silvicultura y pesca; 3) extracción de petróleo crudo y gas natural; 4) minerales metálicos y no metálicos; 5) industria manufacturera; 6) producción, distribución de energía eléctrica, gas y agua; 7) construcción, 8) producción intelectual y 9) turismo (para capital de inversión).</a:t>
            </a:r>
          </a:p>
          <a:p>
            <a:pPr algn="just"/>
            <a:r>
              <a:rPr lang="es-BO" sz="900" dirty="0">
                <a:solidFill>
                  <a:schemeClr val="bg1"/>
                </a:solidFill>
              </a:rPr>
              <a:t>Nota.- A partir de diciembre de 2015 incluye información del Banco de Desarrollo Productivo S.A.M., la cartera de créditos corresponde a las operaciones de primer piso.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47" y="1412776"/>
            <a:ext cx="7882924" cy="446298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00868" y="4988603"/>
            <a:ext cx="643953" cy="276999"/>
            <a:chOff x="426564" y="4660372"/>
            <a:chExt cx="643953" cy="276999"/>
          </a:xfrm>
        </p:grpSpPr>
        <p:sp>
          <p:nvSpPr>
            <p:cNvPr id="22" name="TextBox 21"/>
            <p:cNvSpPr txBox="1"/>
            <p:nvPr/>
          </p:nvSpPr>
          <p:spPr>
            <a:xfrm>
              <a:off x="426564" y="4660372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BO" sz="1200" b="1" dirty="0" smtClean="0">
                  <a:solidFill>
                    <a:srgbClr val="FF0000"/>
                  </a:solidFill>
                </a:rPr>
                <a:t>49.5%</a:t>
              </a:r>
              <a:endParaRPr lang="es-E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Left Brace 22"/>
            <p:cNvSpPr/>
            <p:nvPr/>
          </p:nvSpPr>
          <p:spPr>
            <a:xfrm>
              <a:off x="974324" y="4683512"/>
              <a:ext cx="96193" cy="253859"/>
            </a:xfrm>
            <a:prstGeom prst="leftBrace">
              <a:avLst>
                <a:gd name="adj1" fmla="val 23333"/>
                <a:gd name="adj2" fmla="val 49074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266824" y="2757055"/>
            <a:ext cx="1981201" cy="1174328"/>
          </a:xfrm>
          <a:prstGeom prst="rect">
            <a:avLst/>
          </a:prstGeom>
          <a:solidFill>
            <a:srgbClr val="FF0066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200" b="1" u="sng" dirty="0" smtClean="0"/>
              <a:t>2005</a:t>
            </a:r>
          </a:p>
          <a:p>
            <a:pPr algn="just"/>
            <a:r>
              <a:rPr lang="es-BO" sz="1200" b="1" dirty="0" smtClean="0"/>
              <a:t>Total: Bs18.851 millones</a:t>
            </a:r>
          </a:p>
          <a:p>
            <a:pPr algn="just"/>
            <a:r>
              <a:rPr lang="es-BO" sz="1200" b="1" dirty="0" smtClean="0"/>
              <a:t>Comercio: Bs4.277 millones</a:t>
            </a:r>
          </a:p>
          <a:p>
            <a:pPr algn="just"/>
            <a:r>
              <a:rPr lang="es-BO" sz="1200" b="1" dirty="0" smtClean="0"/>
              <a:t>Servicios: Bs5.248 millones</a:t>
            </a:r>
          </a:p>
          <a:p>
            <a:pPr algn="just"/>
            <a:r>
              <a:rPr lang="es-BO" sz="1200" b="1" dirty="0" smtClean="0"/>
              <a:t>Productivo: Bs9.326 millones</a:t>
            </a:r>
            <a:endParaRPr lang="es-ES" sz="1200" b="1" dirty="0"/>
          </a:p>
        </p:txBody>
      </p:sp>
      <p:sp>
        <p:nvSpPr>
          <p:cNvPr id="13" name="Rectangle 11"/>
          <p:cNvSpPr/>
          <p:nvPr/>
        </p:nvSpPr>
        <p:spPr>
          <a:xfrm>
            <a:off x="4887532" y="1475405"/>
            <a:ext cx="1981201" cy="1004559"/>
          </a:xfrm>
          <a:prstGeom prst="rect">
            <a:avLst/>
          </a:prstGeom>
          <a:solidFill>
            <a:srgbClr val="FF0066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100" b="1" u="sng" dirty="0" smtClean="0"/>
              <a:t>2017</a:t>
            </a:r>
          </a:p>
          <a:p>
            <a:pPr algn="just"/>
            <a:r>
              <a:rPr lang="es-BO" sz="1100" b="1" dirty="0" smtClean="0"/>
              <a:t>Total: Bs96.548 millones</a:t>
            </a:r>
          </a:p>
          <a:p>
            <a:pPr algn="just"/>
            <a:r>
              <a:rPr lang="es-BO" sz="1100" b="1" dirty="0" smtClean="0"/>
              <a:t>Comercio: Bs22.058 millones</a:t>
            </a:r>
          </a:p>
          <a:p>
            <a:pPr algn="just"/>
            <a:r>
              <a:rPr lang="es-BO" sz="1100" b="1" dirty="0" smtClean="0"/>
              <a:t>Servicios: Bs14.257 millones</a:t>
            </a:r>
          </a:p>
          <a:p>
            <a:pPr algn="just"/>
            <a:r>
              <a:rPr lang="es-BO" sz="1100" b="1" dirty="0" smtClean="0"/>
              <a:t>Productivo: Bs</a:t>
            </a:r>
            <a:r>
              <a:rPr lang="es-BO" sz="1100" b="1" dirty="0"/>
              <a:t> 60.233</a:t>
            </a:r>
            <a:r>
              <a:rPr lang="es-BO" sz="1100" b="1" dirty="0" smtClean="0"/>
              <a:t> millones</a:t>
            </a:r>
            <a:endParaRPr lang="es-ES" sz="1100" b="1" dirty="0"/>
          </a:p>
        </p:txBody>
      </p:sp>
    </p:spTree>
    <p:extLst>
      <p:ext uri="{BB962C8B-B14F-4D97-AF65-F5344CB8AC3E}">
        <p14:creationId xmlns:p14="http://schemas.microsoft.com/office/powerpoint/2010/main" val="38408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16632"/>
            <a:ext cx="71386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s-BO"/>
            </a:defPPr>
            <a:lvl1pPr algn="ctr">
              <a:defRPr sz="1400" b="1">
                <a:solidFill>
                  <a:srgbClr val="460023"/>
                </a:solidFill>
              </a:defRPr>
            </a:lvl1pPr>
          </a:lstStyle>
          <a:p>
            <a:r>
              <a:rPr lang="es-BO" dirty="0" smtClean="0"/>
              <a:t>SISTEMA DE INTERMEDIACIÓN FINANCIERA</a:t>
            </a:r>
          </a:p>
          <a:p>
            <a:r>
              <a:rPr lang="es-BO" dirty="0" smtClean="0"/>
              <a:t>PARTICIPACIÓN DEL CRÉDITO DE VIVIENDA DE INTERÉS SOCIAL POR DEPARTAMENTO</a:t>
            </a:r>
          </a:p>
          <a:p>
            <a:r>
              <a:rPr lang="es-BO" dirty="0" smtClean="0"/>
              <a:t>AL 31 DE OCTUBRE DE 2017</a:t>
            </a:r>
          </a:p>
          <a:p>
            <a:r>
              <a:rPr lang="es-BO" dirty="0" smtClean="0"/>
              <a:t>(EN MILLONES DE BOLIVIANOS Y PORCENTAJES)</a:t>
            </a:r>
            <a:endParaRPr lang="es-BO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60511" y="5934472"/>
            <a:ext cx="195456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BO" sz="900" dirty="0" smtClean="0">
                <a:latin typeface="Arial Narrow" pitchFamily="34" charset="0"/>
                <a:cs typeface="Times New Roman" pitchFamily="18" charset="0"/>
              </a:rPr>
              <a:t>Nota.- </a:t>
            </a:r>
            <a:r>
              <a:rPr lang="es-BO" sz="900" dirty="0">
                <a:latin typeface="Arial Narrow" panose="020B0606020202030204" pitchFamily="34" charset="0"/>
              </a:rPr>
              <a:t>P</a:t>
            </a:r>
            <a:r>
              <a:rPr lang="es-BO" sz="900" dirty="0" smtClean="0">
                <a:latin typeface="Arial Narrow" panose="020B0606020202030204" pitchFamily="34" charset="0"/>
              </a:rPr>
              <a:t>or lugar de otorgación.</a:t>
            </a:r>
            <a:endParaRPr lang="es-BO" sz="900" dirty="0">
              <a:latin typeface="Arial Narrow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238926"/>
              </p:ext>
            </p:extLst>
          </p:nvPr>
        </p:nvGraphicFramePr>
        <p:xfrm>
          <a:off x="856321" y="1870362"/>
          <a:ext cx="2736304" cy="349762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21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857">
                <a:tc>
                  <a:txBody>
                    <a:bodyPr/>
                    <a:lstStyle/>
                    <a:p>
                      <a:pPr algn="l" fontAlgn="b"/>
                      <a:r>
                        <a:rPr lang="es-BO" sz="1100" b="1" u="none" strike="noStrike" dirty="0" smtClean="0">
                          <a:effectLst/>
                        </a:rPr>
                        <a:t> </a:t>
                      </a:r>
                      <a:r>
                        <a:rPr lang="es-BO" sz="1400" b="1" u="none" strike="noStrike" dirty="0" smtClean="0">
                          <a:effectLst/>
                        </a:rPr>
                        <a:t>DEPARTAMENTO</a:t>
                      </a:r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u="none" strike="noStrike" dirty="0" smtClean="0">
                          <a:effectLst/>
                        </a:rPr>
                        <a:t>  </a:t>
                      </a:r>
                      <a:r>
                        <a:rPr lang="es-BO" sz="1200" b="1" u="none" strike="noStrike" dirty="0" smtClean="0">
                          <a:effectLst/>
                        </a:rPr>
                        <a:t>SALDO   </a:t>
                      </a:r>
                    </a:p>
                    <a:p>
                      <a:pPr algn="ctr" fontAlgn="b"/>
                      <a:r>
                        <a:rPr lang="es-BO" sz="1200" b="1" u="none" strike="noStrike" dirty="0" smtClean="0">
                          <a:effectLst/>
                        </a:rPr>
                        <a:t>  (Bs millones)</a:t>
                      </a:r>
                      <a:endParaRPr lang="es-B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92"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Cruz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6.204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92"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Paz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3.081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92"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Cochabamba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2.879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92"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Chuquisaca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1.026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92"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Tarija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754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192"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Beni</a:t>
                      </a:r>
                      <a:endParaRPr lang="es-B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</a:t>
                      </a:r>
                      <a:r>
                        <a:rPr lang="es-BO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540 </a:t>
                      </a:r>
                      <a:endParaRPr lang="es-B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192"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Potosí</a:t>
                      </a:r>
                      <a:endParaRPr lang="es-B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  <a:r>
                        <a:rPr lang="es-BO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 </a:t>
                      </a:r>
                      <a:endParaRPr lang="es-B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92"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Oruro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375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192"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205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7192">
                <a:tc>
                  <a:txBody>
                    <a:bodyPr/>
                    <a:lstStyle/>
                    <a:p>
                      <a:pPr algn="l" fontAlgn="b"/>
                      <a:r>
                        <a:rPr lang="es-B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BO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15.517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9707026"/>
              </p:ext>
            </p:extLst>
          </p:nvPr>
        </p:nvGraphicFramePr>
        <p:xfrm>
          <a:off x="3592625" y="1772019"/>
          <a:ext cx="5040560" cy="361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4827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39560" y="0"/>
            <a:ext cx="5832648" cy="1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BO" sz="1600" b="1" dirty="0" smtClean="0">
                <a:solidFill>
                  <a:srgbClr val="460023"/>
                </a:solidFill>
              </a:rPr>
              <a:t>SISTEMA DE INTERMEDIACIÓN FINANCIERA</a:t>
            </a:r>
          </a:p>
          <a:p>
            <a:pPr algn="ctr"/>
            <a:r>
              <a:rPr lang="es-BO" sz="1600" b="1" dirty="0" smtClean="0">
                <a:solidFill>
                  <a:srgbClr val="460023"/>
                </a:solidFill>
              </a:rPr>
              <a:t>RATIO DE MORA DE LA CARTERA AL SECTOR PRODUCTIVO Y DE LA CARTERA DE CRÉDITO DE VIVIENDA DE INTERÉS SOCIAL 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(</a:t>
            </a:r>
            <a:r>
              <a:rPr lang="es-BO" sz="1600" b="1" dirty="0" smtClean="0">
                <a:solidFill>
                  <a:srgbClr val="460023"/>
                </a:solidFill>
              </a:rPr>
              <a:t>EN PORCENTAJES</a:t>
            </a:r>
            <a:r>
              <a:rPr lang="es-ES_tradnl" sz="1600" b="1" dirty="0" smtClean="0">
                <a:solidFill>
                  <a:srgbClr val="460023"/>
                </a:solidFill>
              </a:rPr>
              <a:t>)</a:t>
            </a:r>
            <a:endParaRPr lang="en-US" sz="1600" b="1" dirty="0">
              <a:solidFill>
                <a:srgbClr val="460023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2020651"/>
              </p:ext>
            </p:extLst>
          </p:nvPr>
        </p:nvGraphicFramePr>
        <p:xfrm>
          <a:off x="639560" y="1207048"/>
          <a:ext cx="78422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11"/>
          <p:cNvSpPr/>
          <p:nvPr/>
        </p:nvSpPr>
        <p:spPr>
          <a:xfrm>
            <a:off x="2556624" y="1690256"/>
            <a:ext cx="2247901" cy="777692"/>
          </a:xfrm>
          <a:prstGeom prst="rect">
            <a:avLst/>
          </a:prstGeom>
          <a:solidFill>
            <a:schemeClr val="accent3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BO" sz="1200" b="1" u="sng" dirty="0" smtClean="0"/>
              <a:t>2005</a:t>
            </a:r>
          </a:p>
          <a:p>
            <a:pPr algn="just"/>
            <a:r>
              <a:rPr lang="es-BO" sz="1200" b="1" dirty="0" smtClean="0"/>
              <a:t>Total cartera: </a:t>
            </a:r>
            <a:r>
              <a:rPr lang="es-BO" sz="1200" b="1" dirty="0"/>
              <a:t>10,1% </a:t>
            </a:r>
            <a:endParaRPr lang="es-BO" sz="1200" b="1" dirty="0" smtClean="0"/>
          </a:p>
          <a:p>
            <a:pPr algn="just"/>
            <a:r>
              <a:rPr lang="es-BO" sz="1200" b="1" dirty="0" smtClean="0"/>
              <a:t>Créditos al sector productivo: </a:t>
            </a:r>
            <a:r>
              <a:rPr lang="es-BO" sz="1200" b="1" dirty="0"/>
              <a:t>14,8%</a:t>
            </a:r>
            <a:endParaRPr lang="es-ES" sz="1200" b="1" dirty="0"/>
          </a:p>
        </p:txBody>
      </p:sp>
      <p:sp>
        <p:nvSpPr>
          <p:cNvPr id="8" name="Rectangle 11"/>
          <p:cNvSpPr/>
          <p:nvPr/>
        </p:nvSpPr>
        <p:spPr>
          <a:xfrm>
            <a:off x="5535350" y="2895600"/>
            <a:ext cx="2247902" cy="1072012"/>
          </a:xfrm>
          <a:prstGeom prst="rect">
            <a:avLst/>
          </a:prstGeom>
          <a:solidFill>
            <a:schemeClr val="accent3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BO" sz="1200" b="1" u="sng" dirty="0" smtClean="0"/>
              <a:t>2017</a:t>
            </a:r>
          </a:p>
          <a:p>
            <a:pPr algn="just"/>
            <a:r>
              <a:rPr lang="es-BO" sz="1200" b="1" dirty="0" smtClean="0"/>
              <a:t>Total cartera: 1,9% </a:t>
            </a:r>
          </a:p>
          <a:p>
            <a:pPr algn="just"/>
            <a:r>
              <a:rPr lang="es-BO" sz="1200" b="1" dirty="0" smtClean="0"/>
              <a:t>Créditos al sector productivo: 1,4%</a:t>
            </a:r>
          </a:p>
          <a:p>
            <a:pPr algn="just"/>
            <a:r>
              <a:rPr lang="es-BO" sz="1200" b="1" dirty="0" smtClean="0"/>
              <a:t>Vivienda de interés social: 0,9%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87024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043608" y="22847"/>
            <a:ext cx="5832648" cy="133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SISTEMA DE INTERMEDIACIÓN FINANCIERA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UTILIDADES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(</a:t>
            </a:r>
            <a:r>
              <a:rPr lang="es-BO" sz="1600" b="1" dirty="0" smtClean="0">
                <a:solidFill>
                  <a:srgbClr val="460023"/>
                </a:solidFill>
              </a:rPr>
              <a:t>EN MILLONES DE BOLIVIANOS</a:t>
            </a:r>
            <a:r>
              <a:rPr lang="es-ES_tradnl" sz="1600" b="1" dirty="0" smtClean="0">
                <a:solidFill>
                  <a:srgbClr val="460023"/>
                </a:solidFill>
              </a:rPr>
              <a:t>)</a:t>
            </a:r>
            <a:endParaRPr lang="es-ES_tradnl" sz="1600" b="1" dirty="0">
              <a:solidFill>
                <a:srgbClr val="460023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9512" y="6337895"/>
            <a:ext cx="871296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BO" sz="900" dirty="0" smtClean="0">
                <a:solidFill>
                  <a:schemeClr val="bg1"/>
                </a:solidFill>
              </a:rPr>
              <a:t>(*) Con Resolución ASFI/129/2017 de 31 .01.17 se revocó la licencia de  funcionamiento del Banco PYME Los Andes  </a:t>
            </a:r>
            <a:r>
              <a:rPr lang="es-BO" sz="900" dirty="0" err="1" smtClean="0">
                <a:solidFill>
                  <a:schemeClr val="bg1"/>
                </a:solidFill>
              </a:rPr>
              <a:t>Procredit</a:t>
            </a:r>
            <a:r>
              <a:rPr lang="es-BO" sz="900" dirty="0" smtClean="0">
                <a:solidFill>
                  <a:schemeClr val="bg1"/>
                </a:solidFill>
              </a:rPr>
              <a:t>  S.A. como efecto de la fusión por absorción con el Banco Mercantil Santa Cruz S.A. (**) </a:t>
            </a:r>
            <a:r>
              <a:rPr lang="es-BO" sz="900" dirty="0">
                <a:solidFill>
                  <a:schemeClr val="bg1"/>
                </a:solidFill>
              </a:rPr>
              <a:t>C</a:t>
            </a:r>
            <a:r>
              <a:rPr lang="es-BO" sz="900" dirty="0" smtClean="0">
                <a:solidFill>
                  <a:schemeClr val="bg1"/>
                </a:solidFill>
              </a:rPr>
              <a:t>on </a:t>
            </a:r>
            <a:r>
              <a:rPr lang="es-BO" sz="900" dirty="0">
                <a:solidFill>
                  <a:schemeClr val="bg1"/>
                </a:solidFill>
              </a:rPr>
              <a:t>Resolución ASFI/414/2017 de 30.03.17 se revocó la licencia de funcionamiento </a:t>
            </a:r>
            <a:r>
              <a:rPr lang="es-BO" sz="900" dirty="0" smtClean="0">
                <a:solidFill>
                  <a:schemeClr val="bg1"/>
                </a:solidFill>
              </a:rPr>
              <a:t> de </a:t>
            </a:r>
            <a:r>
              <a:rPr lang="es-BO" sz="900" dirty="0">
                <a:solidFill>
                  <a:schemeClr val="bg1"/>
                </a:solidFill>
              </a:rPr>
              <a:t>“La Plata” Entidad Financiera de Vivienda, </a:t>
            </a:r>
            <a:r>
              <a:rPr lang="es-BO" sz="900" dirty="0" smtClean="0">
                <a:solidFill>
                  <a:schemeClr val="bg1"/>
                </a:solidFill>
              </a:rPr>
              <a:t>como </a:t>
            </a:r>
            <a:r>
              <a:rPr lang="es-BO" sz="900" dirty="0">
                <a:solidFill>
                  <a:schemeClr val="bg1"/>
                </a:solidFill>
              </a:rPr>
              <a:t>efecto de la fusión por absorción con  “La Primera” Entidad Financiera de Vivienda.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49" y="4689828"/>
            <a:ext cx="8064896" cy="1619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1130609"/>
            <a:ext cx="6986531" cy="357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043608" y="135618"/>
            <a:ext cx="5832648" cy="106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SISTEMA DE INTERMEDIACIÓN FINANCIERA</a:t>
            </a:r>
          </a:p>
          <a:p>
            <a:pPr algn="ctr"/>
            <a:r>
              <a:rPr lang="es-ES_tradnl" sz="1600" b="1" dirty="0" smtClean="0">
                <a:solidFill>
                  <a:srgbClr val="460023"/>
                </a:solidFill>
              </a:rPr>
              <a:t>PUNTOS DE ATENCIÓN FINANCIERA (*)</a:t>
            </a:r>
            <a:endParaRPr lang="es-ES_tradnl" sz="1600" b="1" dirty="0">
              <a:solidFill>
                <a:srgbClr val="460023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343578" y="5862312"/>
            <a:ext cx="7520463" cy="23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BO" sz="900" dirty="0" smtClean="0"/>
              <a:t>(*)  A partir de diciembre de 2016 se incluye información de las instituciones financieras de desarrollo – IFD</a:t>
            </a:r>
            <a:r>
              <a:rPr lang="es-BO" sz="9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608" y="1298426"/>
            <a:ext cx="4664465" cy="890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400" b="1" dirty="0" smtClean="0"/>
              <a:t>El número de PAF es más de 3.5 veces mayor al existente en 2007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BO" sz="1400" b="1" dirty="0" smtClean="0"/>
              <a:t>Cada año el número de PAF se incrementa en 13,8%, creándose 436 nuevos PAF.</a:t>
            </a:r>
            <a:endParaRPr lang="es-E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71" y="1619316"/>
            <a:ext cx="8418570" cy="4242996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227831" y="2798618"/>
            <a:ext cx="1620144" cy="98925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BO" sz="1200" b="1" u="sng" dirty="0" smtClean="0"/>
              <a:t>2007</a:t>
            </a:r>
          </a:p>
          <a:p>
            <a:r>
              <a:rPr lang="es-BO" sz="1200" b="1" dirty="0" smtClean="0"/>
              <a:t>Total: 1.673</a:t>
            </a:r>
          </a:p>
          <a:p>
            <a:r>
              <a:rPr lang="es-BO" sz="1200" b="1" dirty="0" err="1" smtClean="0"/>
              <a:t>Suc</a:t>
            </a:r>
            <a:r>
              <a:rPr lang="es-BO" sz="1200" b="1" dirty="0" smtClean="0"/>
              <a:t>. </a:t>
            </a:r>
            <a:r>
              <a:rPr lang="es-BO" sz="1200" b="1" dirty="0"/>
              <a:t>A</a:t>
            </a:r>
            <a:r>
              <a:rPr lang="es-BO" sz="1200" b="1" dirty="0" smtClean="0"/>
              <a:t>g. y otros: 867</a:t>
            </a:r>
          </a:p>
          <a:p>
            <a:r>
              <a:rPr lang="es-BO" sz="1200" b="1" dirty="0" smtClean="0"/>
              <a:t>Cajeros automáticos: 806</a:t>
            </a:r>
            <a:endParaRPr lang="es-ES" sz="1200" b="1" dirty="0"/>
          </a:p>
        </p:txBody>
      </p:sp>
      <p:sp>
        <p:nvSpPr>
          <p:cNvPr id="11" name="Rectangle 11"/>
          <p:cNvSpPr/>
          <p:nvPr/>
        </p:nvSpPr>
        <p:spPr>
          <a:xfrm>
            <a:off x="5848443" y="1225402"/>
            <a:ext cx="1741392" cy="8909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BO" sz="1200" b="1" u="sng" dirty="0" smtClean="0"/>
              <a:t>2017</a:t>
            </a:r>
          </a:p>
          <a:p>
            <a:r>
              <a:rPr lang="es-BO" sz="1200" b="1" dirty="0" smtClean="0"/>
              <a:t>Total</a:t>
            </a:r>
            <a:r>
              <a:rPr lang="es-BO" sz="1200" b="1" dirty="0"/>
              <a:t>: </a:t>
            </a:r>
            <a:r>
              <a:rPr lang="es-BO" sz="1200" b="1" dirty="0" smtClean="0"/>
              <a:t>5.926</a:t>
            </a:r>
          </a:p>
          <a:p>
            <a:r>
              <a:rPr lang="es-BO" sz="1200" b="1" dirty="0" err="1" smtClean="0"/>
              <a:t>Suc</a:t>
            </a:r>
            <a:r>
              <a:rPr lang="es-BO" sz="1200" b="1" dirty="0" smtClean="0"/>
              <a:t>. </a:t>
            </a:r>
            <a:r>
              <a:rPr lang="es-BO" sz="1200" b="1" dirty="0"/>
              <a:t>A</a:t>
            </a:r>
            <a:r>
              <a:rPr lang="es-BO" sz="1200" b="1" dirty="0" smtClean="0"/>
              <a:t>g. y otros: </a:t>
            </a:r>
            <a:r>
              <a:rPr lang="es-BO" sz="1200" b="1" dirty="0"/>
              <a:t>2.899</a:t>
            </a:r>
            <a:endParaRPr lang="es-BO" sz="1200" b="1" dirty="0" smtClean="0"/>
          </a:p>
          <a:p>
            <a:r>
              <a:rPr lang="es-BO" sz="1200" b="1" dirty="0" smtClean="0"/>
              <a:t>Cajeros automáticos: </a:t>
            </a:r>
            <a:r>
              <a:rPr lang="es-BO" sz="1200" b="1" dirty="0"/>
              <a:t>3.027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19281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Rectángulo"/>
          <p:cNvSpPr/>
          <p:nvPr/>
        </p:nvSpPr>
        <p:spPr>
          <a:xfrm>
            <a:off x="973107" y="608084"/>
            <a:ext cx="7516255" cy="10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altLang="es-BO" sz="27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marL="446088" indent="-446088"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es-ES" altLang="es-BO" sz="27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2" name="Rectángulo 1"/>
          <p:cNvSpPr/>
          <p:nvPr/>
        </p:nvSpPr>
        <p:spPr>
          <a:xfrm>
            <a:off x="1343891" y="2228672"/>
            <a:ext cx="6373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BO" sz="36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1. </a:t>
            </a:r>
            <a:r>
              <a:rPr lang="es-BO" sz="3600" b="1" dirty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PROCESO DE RENDICIÓN</a:t>
            </a:r>
          </a:p>
          <a:p>
            <a:pPr algn="ctr">
              <a:defRPr/>
            </a:pPr>
            <a:r>
              <a:rPr lang="es-BO" sz="36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PÚBLICA </a:t>
            </a:r>
            <a:r>
              <a:rPr lang="es-BO" sz="3600" b="1" dirty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DE CUENTAS</a:t>
            </a:r>
          </a:p>
        </p:txBody>
      </p:sp>
    </p:spTree>
    <p:extLst>
      <p:ext uri="{BB962C8B-B14F-4D97-AF65-F5344CB8AC3E}">
        <p14:creationId xmlns:p14="http://schemas.microsoft.com/office/powerpoint/2010/main" val="34132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258700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BO" sz="4000" b="1" dirty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5</a:t>
            </a:r>
            <a:r>
              <a:rPr lang="es-BO" sz="40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 </a:t>
            </a:r>
            <a:r>
              <a:rPr lang="es-BO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RESULTADOS</a:t>
            </a:r>
            <a:r>
              <a:rPr lang="es-BO" sz="40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PRIORIZADOS</a:t>
            </a:r>
          </a:p>
          <a:p>
            <a:pPr lvl="0" algn="ctr">
              <a:defRPr/>
            </a:pPr>
            <a:r>
              <a:rPr lang="es-BO" sz="4000" b="1" dirty="0" smtClean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GESTIÓN </a:t>
            </a:r>
            <a:r>
              <a:rPr lang="es-BO" sz="4000" b="1" dirty="0">
                <a:solidFill>
                  <a:srgbClr val="4C0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2017</a:t>
            </a:r>
          </a:p>
        </p:txBody>
      </p:sp>
      <p:pic>
        <p:nvPicPr>
          <p:cNvPr id="5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72915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6" name="Rectángulo 5"/>
          <p:cNvSpPr/>
          <p:nvPr/>
        </p:nvSpPr>
        <p:spPr>
          <a:xfrm>
            <a:off x="637307" y="257662"/>
            <a:ext cx="656501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buClr>
                <a:srgbClr val="5E285B"/>
              </a:buClr>
              <a:defRPr/>
            </a:pPr>
            <a:r>
              <a:rPr lang="es-BO" sz="3200" b="1" dirty="0" smtClean="0">
                <a:solidFill>
                  <a:srgbClr val="002060"/>
                </a:solidFill>
                <a:cs typeface="Times New Roman" pitchFamily="18" charset="0"/>
              </a:rPr>
              <a:t>RESULTADOS PRIORIZADOS</a:t>
            </a:r>
            <a:endParaRPr lang="es-BO" sz="3200" b="1" dirty="0">
              <a:solidFill>
                <a:srgbClr val="002060"/>
              </a:solidFill>
              <a:cs typeface="Times New Roman" pitchFamily="18" charset="0"/>
            </a:endParaRPr>
          </a:p>
          <a:p>
            <a:pPr lvl="0" algn="ctr">
              <a:buClr>
                <a:srgbClr val="5E285B"/>
              </a:buClr>
              <a:defRPr/>
            </a:pPr>
            <a:r>
              <a:rPr lang="es-BO" sz="3200" b="1" dirty="0">
                <a:solidFill>
                  <a:srgbClr val="002060"/>
                </a:solidFill>
                <a:cs typeface="Times New Roman" pitchFamily="18" charset="0"/>
              </a:rPr>
              <a:t>GESTIÓN 2017</a:t>
            </a:r>
          </a:p>
        </p:txBody>
      </p:sp>
      <p:sp>
        <p:nvSpPr>
          <p:cNvPr id="8" name="2 CuadroTexto"/>
          <p:cNvSpPr txBox="1"/>
          <p:nvPr/>
        </p:nvSpPr>
        <p:spPr>
          <a:xfrm>
            <a:off x="526472" y="1593272"/>
            <a:ext cx="8476114" cy="441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>
            <a:defPPr>
              <a:defRPr lang="es-ES"/>
            </a:defPPr>
            <a:lvl1pPr marR="0" lvl="0" indent="15875" algn="just" defTabSz="914400" fontAlgn="base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601662" lvl="0" indent="-51435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es-BO" sz="36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Incrementar </a:t>
            </a:r>
            <a:r>
              <a:rPr lang="es-BO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Cobertura de los </a:t>
            </a:r>
            <a:r>
              <a:rPr lang="es-BO" sz="36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Servicios Financieros.</a:t>
            </a:r>
            <a:endParaRPr lang="es-BO" sz="36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indent="-271463">
              <a:spcBef>
                <a:spcPts val="300"/>
              </a:spcBef>
              <a:spcAft>
                <a:spcPts val="300"/>
              </a:spcAft>
            </a:pPr>
            <a:r>
              <a:rPr lang="es-ES" sz="3600" kern="120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s-BO" sz="36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 Nacional </a:t>
            </a:r>
            <a:r>
              <a:rPr lang="es-BO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BO" sz="36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Educación</a:t>
            </a:r>
          </a:p>
          <a:p>
            <a:pPr marL="358775" indent="-271463">
              <a:spcBef>
                <a:spcPts val="300"/>
              </a:spcBef>
              <a:spcAft>
                <a:spcPts val="300"/>
              </a:spcAft>
            </a:pPr>
            <a:r>
              <a:rPr lang="es-BO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BO" sz="36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s-BO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Financiera.</a:t>
            </a:r>
          </a:p>
          <a:p>
            <a:pPr marL="358775" indent="-271463">
              <a:spcBef>
                <a:spcPts val="300"/>
              </a:spcBef>
              <a:spcAft>
                <a:spcPts val="300"/>
              </a:spcAft>
            </a:pPr>
            <a:r>
              <a:rPr lang="es-ES" sz="3600" kern="120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ES" sz="3600" kern="120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BO" sz="3600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Feria </a:t>
            </a:r>
            <a:r>
              <a:rPr lang="es-BO" sz="36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Crédito Potosí.</a:t>
            </a:r>
          </a:p>
          <a:p>
            <a:pPr marL="358775" lvl="0" indent="-271463">
              <a:spcBef>
                <a:spcPts val="300"/>
              </a:spcBef>
              <a:spcAft>
                <a:spcPts val="300"/>
              </a:spcAft>
            </a:pPr>
            <a:endParaRPr lang="es-BO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8775" lvl="0" indent="-271463">
              <a:spcBef>
                <a:spcPts val="300"/>
              </a:spcBef>
              <a:spcAft>
                <a:spcPts val="300"/>
              </a:spcAft>
            </a:pPr>
            <a:endParaRPr lang="es-B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90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4 CuadroTexto"/>
          <p:cNvSpPr txBox="1"/>
          <p:nvPr/>
        </p:nvSpPr>
        <p:spPr>
          <a:xfrm>
            <a:off x="1800296" y="314742"/>
            <a:ext cx="562379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defRPr sz="2800" b="1">
                <a:solidFill>
                  <a:srgbClr val="4C0026"/>
                </a:solidFill>
                <a:latin typeface="Baskerville Old Face" pitchFamily="18" charset="0"/>
                <a:cs typeface="Times New Roman" pitchFamily="18" charset="0"/>
              </a:defRPr>
            </a:lvl1pPr>
          </a:lstStyle>
          <a:p>
            <a:pPr lvl="0" algn="ctr">
              <a:lnSpc>
                <a:spcPct val="100000"/>
              </a:lnSpc>
              <a:defRPr/>
            </a:pPr>
            <a:r>
              <a:rPr lang="es-BO" sz="3400" dirty="0" smtClean="0">
                <a:solidFill>
                  <a:srgbClr val="002060"/>
                </a:solidFill>
                <a:latin typeface="+mn-lt"/>
              </a:rPr>
              <a:t>RESULTADOS PRIORIZADOS</a:t>
            </a:r>
            <a:endParaRPr lang="es-BO" sz="3400" dirty="0">
              <a:solidFill>
                <a:srgbClr val="002060"/>
              </a:solidFill>
              <a:latin typeface="+mn-lt"/>
            </a:endParaRPr>
          </a:p>
          <a:p>
            <a:pPr lvl="0" algn="ctr">
              <a:lnSpc>
                <a:spcPct val="100000"/>
              </a:lnSpc>
              <a:defRPr/>
            </a:pPr>
            <a:r>
              <a:rPr lang="es-BO" sz="3400" dirty="0">
                <a:solidFill>
                  <a:srgbClr val="002060"/>
                </a:solidFill>
                <a:latin typeface="+mn-lt"/>
              </a:rPr>
              <a:t>GESTIÓN 2017</a:t>
            </a:r>
          </a:p>
        </p:txBody>
      </p:sp>
      <p:sp>
        <p:nvSpPr>
          <p:cNvPr id="7" name="4 CuadroTexto"/>
          <p:cNvSpPr txBox="1"/>
          <p:nvPr/>
        </p:nvSpPr>
        <p:spPr>
          <a:xfrm>
            <a:off x="1118636" y="1383367"/>
            <a:ext cx="7762474" cy="5594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  <a:extLst/>
        </p:spPr>
        <p:txBody>
          <a:bodyPr wrap="square" lIns="108000" tIns="72000" rIns="144000" bIns="72000" rtlCol="0" anchor="ctr">
            <a:noAutofit/>
          </a:bodyPr>
          <a:lstStyle>
            <a:defPPr>
              <a:defRPr lang="es-ES"/>
            </a:defPPr>
            <a:lvl1pPr marL="87313" marR="0" lvl="0" indent="15875" algn="just" defTabSz="914400" fontAlgn="base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2400" b="1" i="0" u="none" strike="noStrike" kern="0" cap="none" spc="0" normalizeH="0" baseline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s-BO" sz="2600" dirty="0" smtClean="0"/>
              <a:t>Incrementar la Cobertura de los Servicios Financieros.</a:t>
            </a:r>
            <a:endParaRPr lang="es-BO" sz="2600" dirty="0"/>
          </a:p>
        </p:txBody>
      </p:sp>
      <p:sp>
        <p:nvSpPr>
          <p:cNvPr id="9" name="35 Rectángulo redondeado"/>
          <p:cNvSpPr/>
          <p:nvPr/>
        </p:nvSpPr>
        <p:spPr>
          <a:xfrm>
            <a:off x="687450" y="1383367"/>
            <a:ext cx="429988" cy="530352"/>
          </a:xfrm>
          <a:prstGeom prst="rect">
            <a:avLst/>
          </a:prstGeom>
          <a:solidFill>
            <a:srgbClr val="5F1F3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kumimoji="0" lang="es-BO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13" name="Picture 11"/>
          <p:cNvPicPr>
            <a:picLocks noChangeAspect="1"/>
          </p:cNvPicPr>
          <p:nvPr/>
        </p:nvPicPr>
        <p:blipFill rotWithShape="1">
          <a:blip r:embed="rId4"/>
          <a:srcRect l="30975" t="12892" r="22826" b="8989"/>
          <a:stretch/>
        </p:blipFill>
        <p:spPr>
          <a:xfrm>
            <a:off x="384391" y="2369126"/>
            <a:ext cx="3817217" cy="3827553"/>
          </a:xfrm>
          <a:prstGeom prst="rect">
            <a:avLst/>
          </a:prstGeom>
        </p:spPr>
      </p:pic>
      <p:sp>
        <p:nvSpPr>
          <p:cNvPr id="14" name="11 CuadroTexto"/>
          <p:cNvSpPr txBox="1"/>
          <p:nvPr/>
        </p:nvSpPr>
        <p:spPr>
          <a:xfrm>
            <a:off x="2437607" y="2200036"/>
            <a:ext cx="2326986" cy="113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s-ES_tradnl"/>
            </a:defPPr>
            <a:lvl1pPr marR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skerville Old Face" panose="02020602080505020303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7615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</a:rPr>
              <a:t>Mapa de Cobertura de Servicios Financieros Octubre 2017</a:t>
            </a:r>
            <a:endParaRPr kumimoji="0" lang="es-BO" sz="1800" b="1" i="0" u="none" strike="noStrike" kern="0" cap="none" spc="0" normalizeH="0" baseline="0" noProof="0" dirty="0">
              <a:ln>
                <a:noFill/>
              </a:ln>
              <a:solidFill>
                <a:srgbClr val="7615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678899"/>
              </p:ext>
            </p:extLst>
          </p:nvPr>
        </p:nvGraphicFramePr>
        <p:xfrm>
          <a:off x="4698340" y="2066392"/>
          <a:ext cx="4402900" cy="2921893"/>
        </p:xfrm>
        <a:graphic>
          <a:graphicData uri="http://schemas.openxmlformats.org/drawingml/2006/table">
            <a:tbl>
              <a:tblPr/>
              <a:tblGrid>
                <a:gridCol w="431582">
                  <a:extLst>
                    <a:ext uri="{9D8B030D-6E8A-4147-A177-3AD203B41FA5}">
                      <a16:colId xmlns:a16="http://schemas.microsoft.com/office/drawing/2014/main" val="184407661"/>
                    </a:ext>
                  </a:extLst>
                </a:gridCol>
                <a:gridCol w="1370120">
                  <a:extLst>
                    <a:ext uri="{9D8B030D-6E8A-4147-A177-3AD203B41FA5}">
                      <a16:colId xmlns:a16="http://schemas.microsoft.com/office/drawing/2014/main" val="1418087208"/>
                    </a:ext>
                  </a:extLst>
                </a:gridCol>
                <a:gridCol w="890987">
                  <a:extLst>
                    <a:ext uri="{9D8B030D-6E8A-4147-A177-3AD203B41FA5}">
                      <a16:colId xmlns:a16="http://schemas.microsoft.com/office/drawing/2014/main" val="4200758152"/>
                    </a:ext>
                  </a:extLst>
                </a:gridCol>
                <a:gridCol w="1186542">
                  <a:extLst>
                    <a:ext uri="{9D8B030D-6E8A-4147-A177-3AD203B41FA5}">
                      <a16:colId xmlns:a16="http://schemas.microsoft.com/office/drawing/2014/main" val="694988121"/>
                    </a:ext>
                  </a:extLst>
                </a:gridCol>
                <a:gridCol w="523669">
                  <a:extLst>
                    <a:ext uri="{9D8B030D-6E8A-4147-A177-3AD203B41FA5}">
                      <a16:colId xmlns:a16="http://schemas.microsoft.com/office/drawing/2014/main" val="2308953158"/>
                    </a:ext>
                  </a:extLst>
                </a:gridCol>
              </a:tblGrid>
              <a:tr h="517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BO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BO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BO" sz="1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de Municipios</a:t>
                      </a:r>
                      <a:endParaRPr lang="es-B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BO" sz="1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Habitantes</a:t>
                      </a:r>
                      <a:endParaRPr lang="es-BO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s-B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856677"/>
                  </a:ext>
                </a:extLst>
              </a:tr>
              <a:tr h="2952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9%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Alta cobertura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5.438.880</a:t>
                      </a:r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49%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873049"/>
                  </a:ext>
                </a:extLst>
              </a:tr>
              <a:tr h="2274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97486"/>
                  </a:ext>
                </a:extLst>
              </a:tr>
              <a:tr h="272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21%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 cobertura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2.173.965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20%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2670612"/>
                  </a:ext>
                </a:extLst>
              </a:tr>
              <a:tr h="2274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388419"/>
                  </a:ext>
                </a:extLst>
              </a:tr>
              <a:tr h="2952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24%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Baja cobertura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2.144.550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20%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88782"/>
                  </a:ext>
                </a:extLst>
              </a:tr>
              <a:tr h="2274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1465759"/>
                  </a:ext>
                </a:extLst>
              </a:tr>
              <a:tr h="2952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46%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Nula cobertura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157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1.227.664</a:t>
                      </a:r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11%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6859881"/>
                  </a:ext>
                </a:extLst>
              </a:tr>
              <a:tr h="2274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B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869939"/>
                  </a:ext>
                </a:extLst>
              </a:tr>
              <a:tr h="2952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BO" sz="1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87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TOTALES</a:t>
                      </a:r>
                      <a:endParaRPr lang="es-B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339</a:t>
                      </a:r>
                      <a:endParaRPr lang="es-B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10.985.059</a:t>
                      </a:r>
                      <a:endParaRPr lang="es-B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BO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B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66489"/>
                  </a:ext>
                </a:extLst>
              </a:tr>
            </a:tbl>
          </a:graphicData>
        </a:graphic>
      </p:graphicFrame>
      <p:sp>
        <p:nvSpPr>
          <p:cNvPr id="18" name="Rectángulo 17"/>
          <p:cNvSpPr/>
          <p:nvPr/>
        </p:nvSpPr>
        <p:spPr>
          <a:xfrm>
            <a:off x="4652010" y="5121929"/>
            <a:ext cx="4229100" cy="1035016"/>
          </a:xfrm>
          <a:prstGeom prst="rect">
            <a:avLst/>
          </a:prstGeom>
          <a:solidFill>
            <a:srgbClr val="FFC000"/>
          </a:solidFill>
        </p:spPr>
        <p:txBody>
          <a:bodyPr wrap="square" anchor="ctr">
            <a:noAutofit/>
          </a:bodyPr>
          <a:lstStyle/>
          <a:p>
            <a:pPr marL="87313" algn="just" defTabSz="914400" fontAlgn="base">
              <a:spcBef>
                <a:spcPts val="200"/>
              </a:spcBef>
              <a:spcAft>
                <a:spcPts val="200"/>
              </a:spcAft>
            </a:pPr>
            <a:r>
              <a:rPr lang="es-BO" sz="2000" b="1" kern="0" dirty="0" smtClean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Cada año, 18 municipios con nula cobertura deben contar con servicios financieros.</a:t>
            </a:r>
            <a:endParaRPr lang="es-BO" sz="2000" b="1" kern="0" dirty="0">
              <a:ln w="0"/>
              <a:solidFill>
                <a:srgbClr val="00206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20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1107947" y="1390551"/>
            <a:ext cx="7521703" cy="859535"/>
          </a:xfrm>
          <a:prstGeom prst="rect">
            <a:avLst/>
          </a:prstGeom>
          <a:solidFill>
            <a:srgbClr val="FF0066"/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marR="0" lvl="0" indent="15875" algn="just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BO" sz="28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Estrategia Nacional</a:t>
            </a:r>
            <a:r>
              <a:rPr kumimoji="0" lang="es-BO" sz="28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de Educación Financiera.</a:t>
            </a:r>
            <a:endParaRPr kumimoji="0" lang="es-BO" sz="2800" b="1" i="0" u="none" strike="noStrike" kern="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libr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4 CuadroTexto"/>
          <p:cNvSpPr txBox="1"/>
          <p:nvPr/>
        </p:nvSpPr>
        <p:spPr>
          <a:xfrm>
            <a:off x="1525845" y="314742"/>
            <a:ext cx="562379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defRPr sz="2800" b="1">
                <a:solidFill>
                  <a:srgbClr val="4C0026"/>
                </a:solidFill>
                <a:latin typeface="Baskerville Old Face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lang="es-BO" sz="3400" dirty="0" smtClean="0">
                <a:solidFill>
                  <a:srgbClr val="002060"/>
                </a:solidFill>
                <a:latin typeface="Calibri"/>
              </a:rPr>
              <a:t>RESULTADOS</a:t>
            </a:r>
            <a:r>
              <a:rPr kumimoji="0" lang="es-BO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PRIORIZADOS</a:t>
            </a:r>
            <a:endParaRPr kumimoji="0" lang="es-BO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GESTIÓN 2017</a:t>
            </a:r>
          </a:p>
        </p:txBody>
      </p:sp>
      <p:sp>
        <p:nvSpPr>
          <p:cNvPr id="15" name="35 Rectángulo redondeado"/>
          <p:cNvSpPr/>
          <p:nvPr/>
        </p:nvSpPr>
        <p:spPr>
          <a:xfrm>
            <a:off x="622501" y="1390551"/>
            <a:ext cx="485446" cy="530352"/>
          </a:xfrm>
          <a:prstGeom prst="rect">
            <a:avLst/>
          </a:prstGeom>
          <a:solidFill>
            <a:srgbClr val="5F1F3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</a:t>
            </a:r>
            <a:endParaRPr kumimoji="0" lang="es-BO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849524" y="2819974"/>
            <a:ext cx="7615603" cy="27942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xtLst/>
        </p:spPr>
        <p:txBody>
          <a:bodyPr wrap="square" anchor="ctr">
            <a:noAutofit/>
          </a:bodyPr>
          <a:lstStyle/>
          <a:p>
            <a:pPr marL="87313" lvl="0" algn="just" defTabSz="914400" fontAlgn="base">
              <a:spcBef>
                <a:spcPts val="200"/>
              </a:spcBef>
              <a:spcAft>
                <a:spcPts val="200"/>
              </a:spcAft>
              <a:defRPr/>
            </a:pPr>
            <a:r>
              <a:rPr kumimoji="0" lang="es-BO" sz="28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En la gestión 2017 </a:t>
            </a:r>
            <a:r>
              <a:rPr lang="es-BO" sz="2800" b="1" kern="0" dirty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kumimoji="0" lang="es-BO" sz="28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e ha desarrollado un Proyecto de Decreto Supremo (en trámite) destinado a establecer el ámbito</a:t>
            </a:r>
            <a:r>
              <a:rPr kumimoji="0" lang="es-BO" sz="28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de aplicación</a:t>
            </a:r>
            <a:r>
              <a:rPr lang="es-BO" sz="2800" b="1" kern="0" dirty="0" smtClean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de</a:t>
            </a:r>
            <a:r>
              <a:rPr kumimoji="0" lang="es-BO" sz="28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la Estrategia de Educación</a:t>
            </a:r>
            <a:r>
              <a:rPr kumimoji="0" lang="es-BO" sz="28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Financiera (ASFI) </a:t>
            </a:r>
          </a:p>
        </p:txBody>
      </p:sp>
    </p:spTree>
    <p:extLst>
      <p:ext uri="{BB962C8B-B14F-4D97-AF65-F5344CB8AC3E}">
        <p14:creationId xmlns:p14="http://schemas.microsoft.com/office/powerpoint/2010/main" val="410370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 CuadroTexto"/>
          <p:cNvSpPr txBox="1"/>
          <p:nvPr/>
        </p:nvSpPr>
        <p:spPr>
          <a:xfrm>
            <a:off x="1620187" y="134104"/>
            <a:ext cx="562379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defRPr sz="2800" b="1">
                <a:solidFill>
                  <a:srgbClr val="4C0026"/>
                </a:solidFill>
                <a:latin typeface="Baskerville Old Face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ACTIVIDADES </a:t>
            </a:r>
            <a:r>
              <a:rPr kumimoji="0" lang="es-BO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PRIORIZADAS</a:t>
            </a:r>
            <a:endParaRPr kumimoji="0" lang="es-BO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GESTIÓN 2017</a:t>
            </a:r>
          </a:p>
        </p:txBody>
      </p:sp>
      <p:sp>
        <p:nvSpPr>
          <p:cNvPr id="11" name="35 Rectángulo redondeado"/>
          <p:cNvSpPr/>
          <p:nvPr/>
        </p:nvSpPr>
        <p:spPr>
          <a:xfrm>
            <a:off x="512203" y="1635658"/>
            <a:ext cx="686959" cy="511540"/>
          </a:xfrm>
          <a:prstGeom prst="rect">
            <a:avLst/>
          </a:prstGeom>
          <a:solidFill>
            <a:srgbClr val="5F1F3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2.1</a:t>
            </a:r>
            <a:endParaRPr kumimoji="0" lang="es-BO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107947" y="1635658"/>
            <a:ext cx="4200289" cy="39615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marR="0" lvl="0" indent="15875" algn="just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BO" sz="28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Se realizó</a:t>
            </a:r>
            <a:r>
              <a:rPr kumimoji="0" lang="es-BO" sz="28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el </a:t>
            </a:r>
            <a:r>
              <a:rPr kumimoji="0" lang="es-BO" sz="28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Taller de</a:t>
            </a:r>
            <a:r>
              <a:rPr kumimoji="0" lang="es-BO" sz="28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s-BO" sz="28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Estrategia Nacional</a:t>
            </a:r>
            <a:r>
              <a:rPr kumimoji="0" lang="es-BO" sz="28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de Educación Financiera en la Ciudad de Potosí </a:t>
            </a:r>
            <a:r>
              <a:rPr lang="es-BO" sz="2800" b="1" kern="0" noProof="0" dirty="0" smtClean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el 28 de junio </a:t>
            </a:r>
            <a:r>
              <a:rPr lang="es-BO" sz="2800" b="1" kern="0" dirty="0" smtClean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de</a:t>
            </a:r>
            <a:r>
              <a:rPr lang="es-BO" sz="2800" b="1" kern="0" noProof="0" dirty="0" smtClean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2017, dirigido a pequeños y medianos empresarios.</a:t>
            </a:r>
            <a:endParaRPr kumimoji="0" lang="es-BO" sz="2800" b="1" i="0" u="none" strike="noStrike" kern="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libr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Imagen 7" descr="Resultado de imagen para educacion financiera bolivia asfi foto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237" y="1635658"/>
            <a:ext cx="3475545" cy="3961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9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 CuadroTexto"/>
          <p:cNvSpPr txBox="1"/>
          <p:nvPr/>
        </p:nvSpPr>
        <p:spPr>
          <a:xfrm>
            <a:off x="1620187" y="134104"/>
            <a:ext cx="562379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defRPr sz="2800" b="1">
                <a:solidFill>
                  <a:srgbClr val="4C0026"/>
                </a:solidFill>
                <a:latin typeface="Baskerville Old Face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ACTIVIDADES </a:t>
            </a:r>
            <a:r>
              <a:rPr kumimoji="0" lang="es-BO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PRIORIZADAS</a:t>
            </a:r>
            <a:endParaRPr kumimoji="0" lang="es-BO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GESTIÓN 2017</a:t>
            </a:r>
          </a:p>
        </p:txBody>
      </p:sp>
      <p:sp>
        <p:nvSpPr>
          <p:cNvPr id="10" name="35 Rectángulo redondeado"/>
          <p:cNvSpPr/>
          <p:nvPr/>
        </p:nvSpPr>
        <p:spPr>
          <a:xfrm>
            <a:off x="456833" y="1314135"/>
            <a:ext cx="443711" cy="530352"/>
          </a:xfrm>
          <a:prstGeom prst="rect">
            <a:avLst/>
          </a:prstGeom>
          <a:solidFill>
            <a:srgbClr val="5F1F3F"/>
          </a:solidFill>
          <a:ln w="25400" cap="flat" cmpd="sng" algn="ctr">
            <a:noFill/>
            <a:prstDash val="solid"/>
          </a:ln>
          <a:effectLst/>
        </p:spPr>
        <p:txBody>
          <a:bodyPr lIns="18000" r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</a:t>
            </a:r>
            <a:endParaRPr kumimoji="0" lang="es-BO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30305" y="1763126"/>
            <a:ext cx="1989584" cy="25317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lvl="0" indent="15875" algn="just" defTabSz="914400" fontAlgn="base">
              <a:spcBef>
                <a:spcPts val="200"/>
              </a:spcBef>
              <a:spcAft>
                <a:spcPts val="200"/>
              </a:spcAft>
              <a:defRPr/>
            </a:pPr>
            <a:r>
              <a:rPr lang="es-BO" sz="3600" b="1" kern="0" dirty="0" smtClean="0">
                <a:ln w="0"/>
                <a:solidFill>
                  <a:srgbClr val="00206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     </a:t>
            </a:r>
          </a:p>
          <a:p>
            <a:pPr marL="87313" lvl="0" indent="15875" algn="just" defTabSz="914400" fontAlgn="base">
              <a:spcBef>
                <a:spcPts val="200"/>
              </a:spcBef>
              <a:spcAft>
                <a:spcPts val="200"/>
              </a:spcAft>
              <a:defRPr/>
            </a:pPr>
            <a:r>
              <a:rPr lang="es-BO" sz="3600" b="1" kern="0" dirty="0" smtClean="0">
                <a:ln w="0"/>
                <a:solidFill>
                  <a:srgbClr val="00206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84.038</a:t>
            </a:r>
          </a:p>
          <a:p>
            <a:pPr marL="87313" lvl="0" indent="15875" algn="just" defTabSz="914400" fontAlgn="base">
              <a:spcBef>
                <a:spcPts val="200"/>
              </a:spcBef>
              <a:spcAft>
                <a:spcPts val="200"/>
              </a:spcAft>
              <a:defRPr/>
            </a:pPr>
            <a:r>
              <a:rPr kumimoji="0" lang="es-BO" sz="24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ASISTENTES en </a:t>
            </a:r>
            <a:r>
              <a:rPr kumimoji="0" lang="es-BO" sz="3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8</a:t>
            </a:r>
            <a:r>
              <a:rPr kumimoji="0" lang="es-BO" sz="24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Ferias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2" y="4294909"/>
            <a:ext cx="1755511" cy="1816733"/>
          </a:xfrm>
          <a:prstGeom prst="rect">
            <a:avLst/>
          </a:prstGeom>
        </p:spPr>
      </p:pic>
      <p:pic>
        <p:nvPicPr>
          <p:cNvPr id="14" name="Imagen 13" descr="H:\fotos\Cochabamba\DSCN705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346" y="2697361"/>
            <a:ext cx="3243417" cy="34142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14"/>
          <p:cNvSpPr/>
          <p:nvPr/>
        </p:nvSpPr>
        <p:spPr>
          <a:xfrm>
            <a:off x="5832764" y="2697361"/>
            <a:ext cx="3075709" cy="30011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marR="0" lvl="0" indent="15875" algn="just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s-BO" sz="2400" b="1" i="0" u="none" strike="noStrike" kern="0" cap="none" spc="0" normalizeH="0" baseline="0" noProof="0" dirty="0" smtClean="0">
              <a:ln w="0"/>
              <a:solidFill>
                <a:srgbClr val="002060"/>
              </a:solidFill>
              <a:effectLst/>
              <a:uLnTx/>
              <a:uFillTx/>
              <a:latin typeface="Calibri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87313" marR="0" lvl="0" indent="15875" algn="just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BO" sz="26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En la gestión 2017 se realizaron 8 Ferias de Crédito en las Ciudades de Potosí, Santa Cruz,</a:t>
            </a:r>
            <a:r>
              <a:rPr kumimoji="0" lang="es-BO" sz="26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El Alto, Oruro Cochabamba y La Paz.</a:t>
            </a:r>
            <a:endParaRPr kumimoji="0" lang="es-BO" sz="2600" b="1" i="0" u="none" strike="noStrike" kern="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libr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00544" y="1309328"/>
            <a:ext cx="8104911" cy="107031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marR="0" lvl="0" indent="15875" algn="just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BO" sz="26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Primera Feria del Crédito</a:t>
            </a:r>
            <a:r>
              <a:rPr kumimoji="0" lang="es-BO" sz="26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y el Ahorro en</a:t>
            </a:r>
            <a:r>
              <a:rPr kumimoji="0" lang="es-BO" sz="26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la gestión 2017</a:t>
            </a:r>
            <a:r>
              <a:rPr kumimoji="0" lang="es-BO" sz="26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kumimoji="0" lang="es-BO" sz="2600" b="1" i="0" u="none" strike="noStrike" kern="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libri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25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 CuadroTexto"/>
          <p:cNvSpPr txBox="1"/>
          <p:nvPr/>
        </p:nvSpPr>
        <p:spPr>
          <a:xfrm>
            <a:off x="1620187" y="134104"/>
            <a:ext cx="562379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defRPr sz="2800" b="1">
                <a:solidFill>
                  <a:srgbClr val="4C0026"/>
                </a:solidFill>
                <a:latin typeface="Baskerville Old Face" pitchFamily="18" charset="0"/>
                <a:cs typeface="Times New Roman" pitchFamily="18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ACTIVIDADES </a:t>
            </a:r>
            <a:r>
              <a:rPr kumimoji="0" lang="es-BO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PRIORIZADAS</a:t>
            </a:r>
            <a:endParaRPr kumimoji="0" lang="es-BO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285B"/>
              </a:buClr>
              <a:buSzTx/>
              <a:buFontTx/>
              <a:buNone/>
              <a:tabLst/>
              <a:defRPr/>
            </a:pPr>
            <a:r>
              <a:rPr kumimoji="0" lang="es-BO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GESTIÓN 2017</a:t>
            </a:r>
          </a:p>
        </p:txBody>
      </p:sp>
      <p:sp>
        <p:nvSpPr>
          <p:cNvPr id="10" name="35 Rectángulo redondeado"/>
          <p:cNvSpPr/>
          <p:nvPr/>
        </p:nvSpPr>
        <p:spPr>
          <a:xfrm>
            <a:off x="332509" y="1208426"/>
            <a:ext cx="568035" cy="530352"/>
          </a:xfrm>
          <a:prstGeom prst="rect">
            <a:avLst/>
          </a:prstGeom>
          <a:solidFill>
            <a:srgbClr val="5F1F3F"/>
          </a:solidFill>
          <a:ln w="25400" cap="flat" cmpd="sng" algn="ctr">
            <a:noFill/>
            <a:prstDash val="solid"/>
          </a:ln>
          <a:effectLst/>
        </p:spPr>
        <p:txBody>
          <a:bodyPr lIns="18000" r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3.1</a:t>
            </a:r>
            <a:endParaRPr kumimoji="0" lang="es-BO" sz="2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900544" y="4531926"/>
            <a:ext cx="4113641" cy="16526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lvl="0" algn="just" defTabSz="914400" fontAlgn="base">
              <a:spcAft>
                <a:spcPts val="200"/>
              </a:spcAft>
              <a:defRPr/>
            </a:pPr>
            <a:r>
              <a:rPr lang="es-BO" sz="3600" b="1" kern="0" dirty="0" smtClean="0">
                <a:ln w="0"/>
                <a:solidFill>
                  <a:srgbClr val="00206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           </a:t>
            </a:r>
            <a:r>
              <a:rPr lang="es-BO" sz="3200" b="1" kern="0" dirty="0" smtClean="0">
                <a:ln w="0"/>
                <a:solidFill>
                  <a:srgbClr val="00206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Mas de</a:t>
            </a:r>
          </a:p>
          <a:p>
            <a:pPr marL="87313" lvl="0" algn="just" defTabSz="914400" fontAlgn="base">
              <a:defRPr/>
            </a:pPr>
            <a:r>
              <a:rPr lang="es-BO" sz="3200" b="1" kern="0" dirty="0" smtClean="0">
                <a:ln w="0"/>
                <a:solidFill>
                  <a:srgbClr val="00206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  20.000</a:t>
            </a:r>
            <a:r>
              <a:rPr kumimoji="0" lang="es-BO" sz="3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 ASISTENTES </a:t>
            </a:r>
          </a:p>
          <a:p>
            <a:pPr marL="87313" lvl="0" algn="just" defTabSz="914400" fontAlgn="base">
              <a:spcAft>
                <a:spcPts val="200"/>
              </a:spcAft>
              <a:defRPr/>
            </a:pPr>
            <a:r>
              <a:rPr lang="es-BO" sz="3200" b="1" kern="0" dirty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BO" sz="3200" b="1" kern="0" dirty="0" smtClean="0">
                <a:ln w="0"/>
                <a:solidFill>
                  <a:srgbClr val="002060"/>
                </a:solidFill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          </a:t>
            </a:r>
            <a:r>
              <a:rPr kumimoji="0" lang="es-BO" sz="32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/>
                <a:ea typeface="Segoe UI" panose="020B0502040204020203" pitchFamily="34" charset="0"/>
                <a:cs typeface="Segoe UI" panose="020B0502040204020203" pitchFamily="34" charset="0"/>
              </a:rPr>
              <a:t>a la Feria 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5582220" y="1473602"/>
            <a:ext cx="3000202" cy="38465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marR="0" lvl="0" indent="15875" algn="just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BO" sz="24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 realizó</a:t>
            </a:r>
            <a:r>
              <a:rPr kumimoji="0" lang="es-BO" sz="24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la </a:t>
            </a:r>
            <a:r>
              <a:rPr kumimoji="0" lang="es-BO" sz="2400" b="1" i="0" u="none" strike="noStrike" kern="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Feria del</a:t>
            </a:r>
            <a:r>
              <a:rPr kumimoji="0" lang="es-BO" sz="2400" b="1" i="0" u="none" strike="noStrike" kern="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Crédito y el Ahorro del 10 al 13 de agosto en el Salón IV </a:t>
            </a:r>
            <a:r>
              <a:rPr lang="es-BO" sz="2400" b="1" kern="0" dirty="0" smtClean="0">
                <a:ln w="0"/>
                <a:solidFill>
                  <a:srgbClr val="002060"/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Centenario.</a:t>
            </a:r>
            <a:endParaRPr kumimoji="0" lang="es-BO" sz="2400" b="1" i="0" u="none" strike="noStrike" kern="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Imagen 1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2" y="4308764"/>
            <a:ext cx="3494019" cy="1928525"/>
          </a:xfrm>
          <a:prstGeom prst="rect">
            <a:avLst/>
          </a:prstGeom>
        </p:spPr>
      </p:pic>
      <p:pic>
        <p:nvPicPr>
          <p:cNvPr id="21" name="Imagen 20" descr="https://encrypted-tbn1.gstatic.com/images?q=tbn:ANd9GcQy9XmESFnaTZlDDOIIOjvNXXnU8GTOM3-bmSxr-Hf5p7Gk0GB4hACDt8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4" y="2622664"/>
            <a:ext cx="4385400" cy="20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ángulo 21"/>
          <p:cNvSpPr/>
          <p:nvPr/>
        </p:nvSpPr>
        <p:spPr>
          <a:xfrm>
            <a:off x="900544" y="1208426"/>
            <a:ext cx="8024458" cy="1129317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lvl="0" indent="15875" algn="just" defTabSz="914400" fontAlgn="base">
              <a:spcBef>
                <a:spcPts val="200"/>
              </a:spcBef>
              <a:spcAft>
                <a:spcPts val="200"/>
              </a:spcAft>
              <a:defRPr/>
            </a:pPr>
            <a:r>
              <a:rPr lang="es-BO" sz="2800" b="1" kern="0" dirty="0" smtClean="0">
                <a:ln w="0"/>
                <a:solidFill>
                  <a:srgbClr val="00206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Primera Feria del Crédito y el Ahorro en Potosí.  </a:t>
            </a:r>
            <a:endParaRPr lang="es-BO" sz="2800" b="1" kern="0" dirty="0">
              <a:ln w="0"/>
              <a:solidFill>
                <a:srgbClr val="002060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21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3454" y="2551837"/>
            <a:ext cx="74537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5E285B"/>
              </a:buClr>
              <a:defRPr/>
            </a:pPr>
            <a:r>
              <a:rPr lang="es-BO" sz="44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6</a:t>
            </a:r>
            <a:r>
              <a:rPr lang="es-BO" sz="44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. HECHOS RELEVANTES</a:t>
            </a:r>
            <a:endParaRPr lang="es-BO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6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39" y="3910664"/>
            <a:ext cx="3074281" cy="96598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39" y="4876648"/>
            <a:ext cx="3074281" cy="9564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6" b="98026" l="1205" r="99699">
                        <a14:foregroundMark x1="31627" y1="50658" x2="93072" y2="7895"/>
                        <a14:foregroundMark x1="2410" y1="54605" x2="93373" y2="2632"/>
                        <a14:foregroundMark x1="6325" y1="98026" x2="98193" y2="44079"/>
                        <a14:foregroundMark x1="94277" y1="9211" x2="98494" y2="42763"/>
                        <a14:foregroundMark x1="2108" y1="57237" x2="6928" y2="96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6456">
            <a:off x="3036015" y="4215303"/>
            <a:ext cx="3060928" cy="140138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827170" y="1460835"/>
            <a:ext cx="7819798" cy="21151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square" lIns="108000" tIns="72000" rIns="144000" bIns="72000" rtlCol="0" anchor="ctr">
            <a:noAutofit/>
          </a:bodyPr>
          <a:lstStyle/>
          <a:p>
            <a:pPr marL="87313" indent="15875" algn="just" defTabSz="914400" fontAlgn="base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endParaRPr lang="es-BO" sz="2400" b="1" kern="0" dirty="0" smtClean="0">
              <a:ln w="0"/>
              <a:solidFill>
                <a:srgbClr val="00206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87313" indent="15875" algn="just" defTabSz="914400" fontAlgn="base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r>
              <a:rPr lang="es-BO" sz="2400" b="1" kern="0" dirty="0" smtClean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Se iniciaron procesos Penales contra PAY DIAMOND  y BIT COIN en Santa Cruz, La Paz, El Alto, Chimoré, Ivirgarzama</a:t>
            </a:r>
            <a:r>
              <a:rPr lang="es-BO" sz="2400" b="1" kern="0" dirty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BO" sz="2400" b="1" kern="0" dirty="0" smtClean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y Quillacollo.</a:t>
            </a:r>
          </a:p>
          <a:p>
            <a:pPr marL="87313" indent="15875" algn="just" defTabSz="914400" fontAlgn="base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r>
              <a:rPr lang="es-BO" sz="2400" b="1" kern="0" dirty="0" smtClean="0">
                <a:ln w="0"/>
                <a:solidFill>
                  <a:srgbClr val="00206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Se tienen 24 personas procesadas por el delito de Intermediación Financiera sin autorización o licencia.</a:t>
            </a:r>
          </a:p>
          <a:p>
            <a:pPr marL="87313" indent="15875" algn="just" defTabSz="914400" fontAlgn="base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None/>
            </a:pPr>
            <a:endParaRPr lang="es-BO" sz="2400" b="1" kern="0" dirty="0">
              <a:ln w="0"/>
              <a:solidFill>
                <a:srgbClr val="00206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889960" y="380119"/>
            <a:ext cx="5694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sz="3600" b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   HECHOS </a:t>
            </a:r>
            <a:r>
              <a:rPr lang="es-BO" sz="36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RELEVANTES</a:t>
            </a:r>
            <a:endParaRPr lang="es-BO" sz="3600" dirty="0"/>
          </a:p>
        </p:txBody>
      </p:sp>
    </p:spTree>
    <p:extLst>
      <p:ext uri="{BB962C8B-B14F-4D97-AF65-F5344CB8AC3E}">
        <p14:creationId xmlns:p14="http://schemas.microsoft.com/office/powerpoint/2010/main" val="24764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95953827"/>
              </p:ext>
            </p:extLst>
          </p:nvPr>
        </p:nvGraphicFramePr>
        <p:xfrm>
          <a:off x="1132764" y="1438140"/>
          <a:ext cx="6668466" cy="450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124834" y="1438140"/>
            <a:ext cx="17164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BO" altLang="es-BO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Jefatura de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BO" altLang="es-BO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BO" altLang="es-BO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(Agencia)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037801" y="4739356"/>
            <a:ext cx="15268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BO" altLang="es-BO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Jefatura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BO" altLang="es-BO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Agencias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BO" altLang="es-BO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 Paz)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95280" y="4193389"/>
            <a:ext cx="132955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BO" altLang="es-BO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Jefatura Nacional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BO" altLang="es-BO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Tarjetas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BO" altLang="es-BO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(Santa Cruz)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70710" y="52388"/>
            <a:ext cx="4424746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s-BO" altLang="es-BO" sz="3200" b="1" dirty="0">
                <a:solidFill>
                  <a:schemeClr val="tx1"/>
                </a:solidFill>
                <a:latin typeface="NanumGothic"/>
              </a:rPr>
              <a:t>Controles internos</a:t>
            </a:r>
            <a:endParaRPr lang="en-US" altLang="es-BO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5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Rectángulo"/>
          <p:cNvSpPr/>
          <p:nvPr/>
        </p:nvSpPr>
        <p:spPr>
          <a:xfrm>
            <a:off x="973107" y="608084"/>
            <a:ext cx="7516255" cy="10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altLang="es-BO" sz="27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marL="446088" indent="-446088"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es-ES" altLang="es-BO" sz="27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3" name="Rectángulo 2"/>
          <p:cNvSpPr/>
          <p:nvPr/>
        </p:nvSpPr>
        <p:spPr>
          <a:xfrm>
            <a:off x="1561612" y="160302"/>
            <a:ext cx="5778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s-BO" sz="2800" b="1" dirty="0">
                <a:solidFill>
                  <a:srgbClr val="002060"/>
                </a:solidFill>
                <a:cs typeface="Times New Roman" pitchFamily="18" charset="0"/>
              </a:rPr>
              <a:t>OBLIGACIÓN CONSTITUCIONAL </a:t>
            </a:r>
            <a:r>
              <a:rPr lang="es-BO" sz="2800" b="1" dirty="0" smtClean="0">
                <a:solidFill>
                  <a:srgbClr val="002060"/>
                </a:solidFill>
                <a:cs typeface="Times New Roman" pitchFamily="18" charset="0"/>
              </a:rPr>
              <a:t>DE</a:t>
            </a:r>
          </a:p>
          <a:p>
            <a:pPr fontAlgn="base">
              <a:spcAft>
                <a:spcPct val="0"/>
              </a:spcAft>
              <a:defRPr/>
            </a:pPr>
            <a:r>
              <a:rPr lang="es-BO" sz="28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s-BO" sz="2800" b="1" dirty="0" smtClean="0">
                <a:solidFill>
                  <a:srgbClr val="002060"/>
                </a:solidFill>
                <a:cs typeface="Times New Roman" pitchFamily="18" charset="0"/>
              </a:rPr>
              <a:t>                RENDIR </a:t>
            </a:r>
            <a:r>
              <a:rPr lang="es-BO" sz="2800" b="1" dirty="0">
                <a:solidFill>
                  <a:srgbClr val="002060"/>
                </a:solidFill>
                <a:cs typeface="Times New Roman" pitchFamily="18" charset="0"/>
              </a:rPr>
              <a:t>CUENTAS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73349" y="1225081"/>
            <a:ext cx="7816013" cy="2930451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>
              <a:defRPr/>
            </a:pPr>
            <a:r>
              <a:rPr lang="es-ES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Constitución Política del Estado:</a:t>
            </a:r>
          </a:p>
          <a:p>
            <a:pPr algn="just" defTabSz="914400">
              <a:defRPr/>
            </a:pPr>
            <a:endParaRPr lang="es-BO" b="1" kern="0" dirty="0" smtClean="0">
              <a:solidFill>
                <a:schemeClr val="tx2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 defTabSz="914400">
              <a:buFont typeface="Wingdings" panose="05000000000000000000" pitchFamily="2" charset="2"/>
              <a:buChar char="ü"/>
              <a:defRPr/>
            </a:pPr>
            <a:r>
              <a:rPr lang="es-BO" b="1" kern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Es obligación de las servidoras y servidores públicos de rendir cuentas</a:t>
            </a:r>
            <a:r>
              <a:rPr lang="es-BO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 algn="just" defTabSz="914400">
              <a:buFont typeface="Wingdings" panose="05000000000000000000" pitchFamily="2" charset="2"/>
              <a:buChar char="ü"/>
              <a:defRPr/>
            </a:pPr>
            <a:endParaRPr lang="es-BO" b="1" kern="0" dirty="0">
              <a:solidFill>
                <a:schemeClr val="tx2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 defTabSz="914400">
              <a:buFont typeface="Wingdings" panose="05000000000000000000" pitchFamily="2" charset="2"/>
              <a:buChar char="ü"/>
              <a:defRPr/>
            </a:pPr>
            <a:r>
              <a:rPr lang="es-BO" b="1" kern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 sociedad civil organizada participará en el diseño de las políticas públicas, ejercerá control social a la gestión pública y a la calidad de los servicios públicos</a:t>
            </a:r>
            <a:r>
              <a:rPr lang="es-BO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 algn="just" defTabSz="914400">
              <a:buFont typeface="Wingdings" panose="05000000000000000000" pitchFamily="2" charset="2"/>
              <a:buChar char="ü"/>
              <a:defRPr/>
            </a:pPr>
            <a:endParaRPr lang="es-BO" b="1" kern="0" dirty="0">
              <a:solidFill>
                <a:schemeClr val="tx2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 defTabSz="914400">
              <a:buFont typeface="Wingdings" panose="05000000000000000000" pitchFamily="2" charset="2"/>
              <a:buChar char="ü"/>
              <a:defRPr/>
            </a:pPr>
            <a:r>
              <a:rPr lang="es-BO" b="1" kern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Las entidades del Estado generarán espacios de participación y control social por parte de la sociedad.</a:t>
            </a:r>
            <a:endParaRPr lang="es-BO" altLang="es-BO" b="1" kern="0" dirty="0">
              <a:solidFill>
                <a:schemeClr val="tx2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73349" y="4181254"/>
            <a:ext cx="7816013" cy="209485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  <a:extLst/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>
              <a:defRPr/>
            </a:pPr>
            <a:r>
              <a:rPr lang="es-BO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Ley N° 341 de Participación y Control Social:</a:t>
            </a:r>
          </a:p>
          <a:p>
            <a:pPr algn="just" defTabSz="914400">
              <a:defRPr/>
            </a:pPr>
            <a:endParaRPr lang="es-BO" b="1" kern="0" dirty="0" smtClean="0">
              <a:solidFill>
                <a:schemeClr val="tx2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 defTabSz="914400">
              <a:buFont typeface="Wingdings" panose="05000000000000000000" pitchFamily="2" charset="2"/>
              <a:buChar char="ü"/>
              <a:defRPr/>
            </a:pPr>
            <a:r>
              <a:rPr lang="es-BO" altLang="es-BO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Las entidades </a:t>
            </a:r>
            <a:r>
              <a:rPr lang="es-BO" altLang="es-BO" b="1" kern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públicas </a:t>
            </a:r>
            <a:r>
              <a:rPr lang="es-BO" altLang="es-BO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realizarán rendiciones públicas </a:t>
            </a:r>
            <a:r>
              <a:rPr lang="es-BO" altLang="es-BO" b="1" kern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de cuentas y evaluación de resultados de gestión, ante </a:t>
            </a:r>
            <a:r>
              <a:rPr lang="es-BO" altLang="es-BO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 sociedad </a:t>
            </a:r>
            <a:r>
              <a:rPr lang="es-BO" altLang="es-BO" b="1" kern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en general y ante los actores que ejercen Control </a:t>
            </a:r>
            <a:r>
              <a:rPr lang="es-BO" altLang="es-BO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Social.</a:t>
            </a:r>
          </a:p>
          <a:p>
            <a:pPr algn="just" defTabSz="914400">
              <a:defRPr/>
            </a:pPr>
            <a:endParaRPr lang="es-BO" altLang="es-BO" b="1" kern="0" dirty="0">
              <a:solidFill>
                <a:schemeClr val="tx2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 defTabSz="914400">
              <a:buFont typeface="Wingdings" panose="05000000000000000000" pitchFamily="2" charset="2"/>
              <a:buChar char="ü"/>
              <a:defRPr/>
            </a:pPr>
            <a:r>
              <a:rPr lang="es-BO" altLang="es-BO" b="1" kern="0" dirty="0">
                <a:solidFill>
                  <a:schemeClr val="tx2">
                    <a:lumMod val="50000"/>
                  </a:schemeClr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 rendición pública de cuentas se realizará al menos dos veces al año.</a:t>
            </a:r>
          </a:p>
        </p:txBody>
      </p:sp>
    </p:spTree>
    <p:extLst>
      <p:ext uri="{BB962C8B-B14F-4D97-AF65-F5344CB8AC3E}">
        <p14:creationId xmlns:p14="http://schemas.microsoft.com/office/powerpoint/2010/main" val="428943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4"/>
          <p:cNvSpPr>
            <a:spLocks noChangeArrowheads="1"/>
          </p:cNvSpPr>
          <p:nvPr/>
        </p:nvSpPr>
        <p:spPr bwMode="auto">
          <a:xfrm>
            <a:off x="645826" y="265495"/>
            <a:ext cx="3394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BO" altLang="es-BO" sz="2800" b="1" dirty="0">
                <a:solidFill>
                  <a:schemeClr val="tx1"/>
                </a:solidFill>
              </a:rPr>
              <a:t>Controles internos </a:t>
            </a:r>
            <a:endParaRPr lang="es-BO" altLang="es-BO" sz="2800" dirty="0">
              <a:solidFill>
                <a:schemeClr val="tx1"/>
              </a:solidFill>
            </a:endParaRPr>
          </a:p>
        </p:txBody>
      </p:sp>
      <p:grpSp>
        <p:nvGrpSpPr>
          <p:cNvPr id="10" name="Grupo 46"/>
          <p:cNvGrpSpPr>
            <a:grpSpLocks/>
          </p:cNvGrpSpPr>
          <p:nvPr/>
        </p:nvGrpSpPr>
        <p:grpSpPr bwMode="auto">
          <a:xfrm>
            <a:off x="1864328" y="400878"/>
            <a:ext cx="6750910" cy="4313864"/>
            <a:chOff x="1647524" y="841597"/>
            <a:chExt cx="7453023" cy="5349497"/>
          </a:xfrm>
        </p:grpSpPr>
        <p:cxnSp>
          <p:nvCxnSpPr>
            <p:cNvPr id="11" name="Conector recto 10"/>
            <p:cNvCxnSpPr/>
            <p:nvPr/>
          </p:nvCxnSpPr>
          <p:spPr>
            <a:xfrm>
              <a:off x="5943059" y="2099898"/>
              <a:ext cx="2001806" cy="719090"/>
            </a:xfrm>
            <a:prstGeom prst="line">
              <a:avLst/>
            </a:prstGeom>
            <a:ln w="44450">
              <a:headEnd type="none"/>
              <a:tailEnd type="oval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" name="Grupo 45"/>
            <p:cNvGrpSpPr>
              <a:grpSpLocks/>
            </p:cNvGrpSpPr>
            <p:nvPr/>
          </p:nvGrpSpPr>
          <p:grpSpPr bwMode="auto">
            <a:xfrm>
              <a:off x="1647524" y="841597"/>
              <a:ext cx="7453023" cy="5349497"/>
              <a:chOff x="1647524" y="841597"/>
              <a:chExt cx="7453023" cy="5349497"/>
            </a:xfrm>
          </p:grpSpPr>
          <p:sp>
            <p:nvSpPr>
              <p:cNvPr id="14" name="CuadroTexto 13"/>
              <p:cNvSpPr txBox="1"/>
              <p:nvPr/>
            </p:nvSpPr>
            <p:spPr>
              <a:xfrm>
                <a:off x="6789184" y="3009453"/>
                <a:ext cx="2311363" cy="318164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lIns="36000" tIns="36000" rIns="36000" bIns="36000">
                <a:spAutoFit/>
              </a:bodyPr>
              <a:lstStyle/>
              <a:p>
                <a:pPr algn="ctr">
                  <a:defRPr/>
                </a:pPr>
                <a:r>
                  <a:rPr lang="es-BO" b="1" dirty="0"/>
                  <a:t>Medidas de seguridad que restringen el acceso a los activos de la entidad supervisada. Incluye custodia doble, arqueos e inventarios periódicos</a:t>
                </a:r>
              </a:p>
            </p:txBody>
          </p:sp>
          <p:graphicFrame>
            <p:nvGraphicFramePr>
              <p:cNvPr id="19" name="Diagrama 18"/>
              <p:cNvGraphicFramePr/>
              <p:nvPr>
                <p:extLst>
                  <p:ext uri="{D42A27DB-BD31-4B8C-83A1-F6EECF244321}">
                    <p14:modId xmlns:p14="http://schemas.microsoft.com/office/powerpoint/2010/main" val="395418623"/>
                  </p:ext>
                </p:extLst>
              </p:nvPr>
            </p:nvGraphicFramePr>
            <p:xfrm>
              <a:off x="1647524" y="841597"/>
              <a:ext cx="5141660" cy="34828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p:grpSp>
      </p:grpSp>
      <p:sp>
        <p:nvSpPr>
          <p:cNvPr id="20" name="CuadroTexto 15"/>
          <p:cNvSpPr txBox="1">
            <a:spLocks noChangeArrowheads="1"/>
          </p:cNvSpPr>
          <p:nvPr/>
        </p:nvSpPr>
        <p:spPr bwMode="auto">
          <a:xfrm>
            <a:off x="2949625" y="3606901"/>
            <a:ext cx="3171876" cy="2565693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BO" altLang="es-BO" sz="18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Verificación de los detalles de transacciones , actividades y conciliaciones periódicas de los movimientos de efectivo con los registros contables y estados de cuenta. Los resultados deben ser reportados a niveles gerenciales</a:t>
            </a:r>
          </a:p>
        </p:txBody>
      </p:sp>
      <p:cxnSp>
        <p:nvCxnSpPr>
          <p:cNvPr id="21" name="Conector recto 20"/>
          <p:cNvCxnSpPr/>
          <p:nvPr/>
        </p:nvCxnSpPr>
        <p:spPr bwMode="auto">
          <a:xfrm flipH="1">
            <a:off x="2768725" y="1718699"/>
            <a:ext cx="361800" cy="267493"/>
          </a:xfrm>
          <a:prstGeom prst="line">
            <a:avLst/>
          </a:prstGeom>
          <a:ln w="44450">
            <a:headEnd type="none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CuadroTexto 13"/>
          <p:cNvSpPr txBox="1">
            <a:spLocks noChangeArrowheads="1"/>
          </p:cNvSpPr>
          <p:nvPr/>
        </p:nvSpPr>
        <p:spPr bwMode="auto">
          <a:xfrm>
            <a:off x="444712" y="2155651"/>
            <a:ext cx="2312178" cy="201169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BO" altLang="es-BO" sz="18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Actividades o funciones a ser verificadas por al menos dos funcionarios responsables de la entidad supervisada</a:t>
            </a:r>
          </a:p>
        </p:txBody>
      </p:sp>
      <p:cxnSp>
        <p:nvCxnSpPr>
          <p:cNvPr id="30" name="Conector recto 29"/>
          <p:cNvCxnSpPr/>
          <p:nvPr/>
        </p:nvCxnSpPr>
        <p:spPr bwMode="auto">
          <a:xfrm>
            <a:off x="4556125" y="2968028"/>
            <a:ext cx="0" cy="534987"/>
          </a:xfrm>
          <a:prstGeom prst="line">
            <a:avLst/>
          </a:prstGeom>
          <a:ln w="44450">
            <a:headEnd type="none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03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12738" y="180975"/>
            <a:ext cx="6467475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s-BO" altLang="es-BO" sz="2800" b="1" dirty="0">
                <a:solidFill>
                  <a:schemeClr val="tx1"/>
                </a:solidFill>
                <a:latin typeface="NanumGothic"/>
              </a:rPr>
              <a:t>ACCIONES REALIZADAS</a:t>
            </a:r>
            <a:endParaRPr lang="en-US" altLang="es-BO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15" name="Diagram 1"/>
          <p:cNvGraphicFramePr/>
          <p:nvPr>
            <p:extLst>
              <p:ext uri="{D42A27DB-BD31-4B8C-83A1-F6EECF244321}">
                <p14:modId xmlns:p14="http://schemas.microsoft.com/office/powerpoint/2010/main" val="3598455916"/>
              </p:ext>
            </p:extLst>
          </p:nvPr>
        </p:nvGraphicFramePr>
        <p:xfrm>
          <a:off x="1523999" y="1661613"/>
          <a:ext cx="6763657" cy="4361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6686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3302903" y="795350"/>
            <a:ext cx="3425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BO" sz="3600" b="1" dirty="0">
                <a:solidFill>
                  <a:srgbClr val="7615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Contáctanos</a:t>
            </a:r>
            <a:r>
              <a:rPr lang="es-BO" sz="2800" b="1" dirty="0">
                <a:solidFill>
                  <a:srgbClr val="7615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US" sz="2800" b="1" dirty="0">
              <a:solidFill>
                <a:srgbClr val="7615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5595" y="3916725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BO" sz="2800" dirty="0">
                <a:solidFill>
                  <a:schemeClr val="tx2">
                    <a:lumMod val="50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Línea Gratuita:    800 103 103</a:t>
            </a:r>
          </a:p>
          <a:p>
            <a:pPr algn="ctr">
              <a:defRPr/>
            </a:pPr>
            <a:r>
              <a:rPr lang="es-BO" sz="2800" dirty="0" smtClean="0">
                <a:solidFill>
                  <a:schemeClr val="tx2">
                    <a:lumMod val="50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Sitio Web</a:t>
            </a:r>
            <a:r>
              <a:rPr lang="es-BO" sz="280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  </a:t>
            </a:r>
            <a:r>
              <a:rPr lang="es-BO" sz="280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  <a:hlinkClick r:id="rId4" tooltip="ASFI"/>
              </a:rPr>
              <a:t>www.asfi.gob.bo</a:t>
            </a:r>
            <a:r>
              <a:rPr lang="es-BO" sz="2800" dirty="0" smtClean="0">
                <a:solidFill>
                  <a:schemeClr val="accent5">
                    <a:lumMod val="75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s-BO" sz="2800" dirty="0" smtClean="0">
                <a:solidFill>
                  <a:schemeClr val="tx2">
                    <a:lumMod val="50000"/>
                  </a:scheme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ASFI Móvil: Bajar aplicación del Google Play Store. (Sistema Android)</a:t>
            </a:r>
            <a:endParaRPr lang="es-BO" sz="2800" dirty="0">
              <a:solidFill>
                <a:schemeClr val="tx2">
                  <a:lumMod val="50000"/>
                </a:scheme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44557" y="1755398"/>
            <a:ext cx="82498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BO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OFICINA CENTRAL – </a:t>
            </a:r>
            <a:r>
              <a:rPr lang="es-BO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LA PAZ : </a:t>
            </a:r>
            <a:r>
              <a:rPr lang="es-BO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Plaza Isabel La Católica N°2507, zona San Jorge · Teléfono:(591-2) 2174444 - 2431919 · Fax:(591-2)2430028 · Casilla </a:t>
            </a:r>
            <a:r>
              <a:rPr lang="es-BO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N°447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BO" b="1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BO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BO" b="1" dirty="0">
                <a:solidFill>
                  <a:srgbClr val="002060"/>
                </a:solidFill>
                <a:cs typeface="Times New Roman" pitchFamily="18" charset="0"/>
              </a:rPr>
              <a:t>OFICINA DEPARTAMENTAL </a:t>
            </a:r>
            <a:r>
              <a:rPr lang="es-BO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s-BO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– POTOSÍ: Plaza Simón Bolívar S/N</a:t>
            </a:r>
            <a:endParaRPr lang="es-BO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BO" b="1" dirty="0" smtClean="0">
                <a:solidFill>
                  <a:srgbClr val="002060"/>
                </a:solidFill>
                <a:cs typeface="Times New Roman" pitchFamily="18" charset="0"/>
              </a:rPr>
              <a:t> · Teléfono: 6230858.</a:t>
            </a:r>
            <a:endParaRPr lang="es-BO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3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85804" y="1083952"/>
            <a:ext cx="6965950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BO" altLang="es-BO" sz="3600" b="1" dirty="0">
                <a:solidFill>
                  <a:srgbClr val="002346"/>
                </a:solidFill>
                <a:latin typeface="+mj-lt"/>
              </a:rPr>
              <a:t> “Nuestra obligación es Rendir Cuentas, tu derecho es participar y ejercer Control Social”</a:t>
            </a:r>
            <a:endParaRPr lang="en-US" altLang="es-BO" sz="3600" b="1" dirty="0">
              <a:solidFill>
                <a:srgbClr val="002346"/>
              </a:solidFill>
              <a:latin typeface="+mj-lt"/>
            </a:endParaRPr>
          </a:p>
        </p:txBody>
      </p:sp>
      <p:pic>
        <p:nvPicPr>
          <p:cNvPr id="4" name="Imagen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0154" y="3022289"/>
            <a:ext cx="5937250" cy="255983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045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Rectángulo"/>
          <p:cNvSpPr/>
          <p:nvPr/>
        </p:nvSpPr>
        <p:spPr>
          <a:xfrm>
            <a:off x="973107" y="608084"/>
            <a:ext cx="7516255" cy="10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altLang="es-BO" sz="27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marL="446088" indent="-446088"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es-ES" altLang="es-BO" sz="27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2" name="Rectángulo 1"/>
          <p:cNvSpPr/>
          <p:nvPr/>
        </p:nvSpPr>
        <p:spPr>
          <a:xfrm>
            <a:off x="1884559" y="245252"/>
            <a:ext cx="50191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2800" b="1" dirty="0">
                <a:solidFill>
                  <a:srgbClr val="002060"/>
                </a:solidFill>
                <a:cs typeface="Times New Roman" pitchFamily="18" charset="0"/>
              </a:rPr>
              <a:t>PROCESO DE RENDICIÓN PÚBLICA DE CUENTAS </a:t>
            </a:r>
            <a:endParaRPr lang="en-US" sz="28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410314" y="1414276"/>
            <a:ext cx="2492203" cy="646331"/>
          </a:xfrm>
          <a:prstGeom prst="rect">
            <a:avLst/>
          </a:prstGeom>
          <a:solidFill>
            <a:srgbClr val="FF0000"/>
          </a:solidFill>
          <a:ln>
            <a:solidFill>
              <a:srgbClr val="0025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BO" b="1" kern="0" dirty="0" smtClean="0">
                <a:solidFill>
                  <a:prstClr val="white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PLANIFICACIÓN PARTICIPATIVA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472" y="4618834"/>
            <a:ext cx="902079" cy="9714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924" y="4670693"/>
            <a:ext cx="892549" cy="97368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sp>
        <p:nvSpPr>
          <p:cNvPr id="12" name="Rectángulo 11"/>
          <p:cNvSpPr/>
          <p:nvPr/>
        </p:nvSpPr>
        <p:spPr>
          <a:xfrm>
            <a:off x="918111" y="3984091"/>
            <a:ext cx="2492203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BO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AUDIENCIA FINAL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902517" y="3984091"/>
            <a:ext cx="2492203" cy="36933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54143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BO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AUDIENCIA INICIAL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7439" y="2288681"/>
            <a:ext cx="1282700" cy="11684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15" name="CuadroTexto 14"/>
          <p:cNvSpPr txBox="1"/>
          <p:nvPr/>
        </p:nvSpPr>
        <p:spPr>
          <a:xfrm>
            <a:off x="4356398" y="3457081"/>
            <a:ext cx="60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76152B"/>
                </a:solidFill>
              </a:rPr>
              <a:t>POA</a:t>
            </a:r>
            <a:endParaRPr lang="es-ES_tradnl" b="1" dirty="0">
              <a:solidFill>
                <a:srgbClr val="76152B"/>
              </a:solidFill>
            </a:endParaRPr>
          </a:p>
        </p:txBody>
      </p:sp>
      <p:sp>
        <p:nvSpPr>
          <p:cNvPr id="16" name="Flecha abajo 15"/>
          <p:cNvSpPr/>
          <p:nvPr/>
        </p:nvSpPr>
        <p:spPr>
          <a:xfrm rot="5400000">
            <a:off x="4340728" y="4390913"/>
            <a:ext cx="631372" cy="1556657"/>
          </a:xfrm>
          <a:prstGeom prst="downArrow">
            <a:avLst/>
          </a:prstGeom>
          <a:solidFill>
            <a:srgbClr val="8E9DB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/>
            <a:endParaRPr lang="es-BO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lecha doblada 16"/>
          <p:cNvSpPr/>
          <p:nvPr/>
        </p:nvSpPr>
        <p:spPr>
          <a:xfrm>
            <a:off x="2115037" y="1642273"/>
            <a:ext cx="1045028" cy="2024547"/>
          </a:xfrm>
          <a:prstGeom prst="bentArrow">
            <a:avLst>
              <a:gd name="adj1" fmla="val 23958"/>
              <a:gd name="adj2" fmla="val 25000"/>
              <a:gd name="adj3" fmla="val 32292"/>
              <a:gd name="adj4" fmla="val 67708"/>
            </a:avLst>
          </a:prstGeom>
          <a:solidFill>
            <a:srgbClr val="8E9DB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/>
            <a:endParaRPr lang="es-BO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lecha doblada 17"/>
          <p:cNvSpPr/>
          <p:nvPr/>
        </p:nvSpPr>
        <p:spPr>
          <a:xfrm rot="5400000">
            <a:off x="5730201" y="2127986"/>
            <a:ext cx="1895681" cy="1041055"/>
          </a:xfrm>
          <a:prstGeom prst="bentArrow">
            <a:avLst>
              <a:gd name="adj1" fmla="val 23958"/>
              <a:gd name="adj2" fmla="val 25000"/>
              <a:gd name="adj3" fmla="val 32292"/>
              <a:gd name="adj4" fmla="val 67708"/>
            </a:avLst>
          </a:prstGeom>
          <a:solidFill>
            <a:srgbClr val="8E9DB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/>
            <a:endParaRPr lang="es-BO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254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5" grpId="0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4 Rectángulo"/>
          <p:cNvSpPr/>
          <p:nvPr/>
        </p:nvSpPr>
        <p:spPr>
          <a:xfrm>
            <a:off x="973107" y="608084"/>
            <a:ext cx="7516255" cy="10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" altLang="es-BO" sz="2700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marL="446088" indent="-446088" algn="just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endParaRPr lang="es-ES" altLang="es-BO" sz="270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  <p:sp>
        <p:nvSpPr>
          <p:cNvPr id="3" name="Rectángulo 2"/>
          <p:cNvSpPr/>
          <p:nvPr/>
        </p:nvSpPr>
        <p:spPr>
          <a:xfrm>
            <a:off x="1438329" y="221425"/>
            <a:ext cx="5417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BO" sz="2400" b="1" dirty="0">
                <a:solidFill>
                  <a:srgbClr val="002060"/>
                </a:solidFill>
                <a:cs typeface="Times New Roman" pitchFamily="18" charset="0"/>
              </a:rPr>
              <a:t>RENDICIÓN PÚBLICA DE CUENTAS  CON PRESENCIA DE ASFI A NIVEL NACIONAL</a:t>
            </a:r>
            <a:endParaRPr lang="en-US" sz="2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4735286" y="1759947"/>
            <a:ext cx="3752850" cy="707886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BO" altLang="es-BO" sz="2000" b="1" kern="0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2014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BO" altLang="es-BO" sz="2000" b="1" kern="0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Quillacollo, Cobija y Warnes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735286" y="2631511"/>
            <a:ext cx="3752850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altLang="es-BO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2015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altLang="es-BO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La Paz, Riberalta y Tarija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735286" y="3502282"/>
            <a:ext cx="3752850" cy="70788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altLang="es-BO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2016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altLang="es-BO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Cobija, Cochabamba y Sucre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4495800" y="4373053"/>
            <a:ext cx="4241404" cy="107721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BO" altLang="es-BO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2017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BO" altLang="es-BO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Potosí y Santa Cruz</a:t>
            </a:r>
            <a:r>
              <a:rPr lang="es-BO" altLang="es-BO" sz="32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3" name="Imagen 12" descr="Resultado de imagen para mapas bolivi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27" y="1620734"/>
            <a:ext cx="3762179" cy="4011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29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333766" y="2967707"/>
            <a:ext cx="4476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BO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2. </a:t>
            </a:r>
            <a:r>
              <a:rPr lang="es-BO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¿QUÉ ES ASFI?</a:t>
            </a:r>
          </a:p>
        </p:txBody>
      </p:sp>
      <p:pic>
        <p:nvPicPr>
          <p:cNvPr id="7" name="Picture 4" descr="C:\Users\titurri\Documents\TBIP-ASFI-2012\normas\LOGO-AS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57662"/>
            <a:ext cx="1883394" cy="941697"/>
          </a:xfrm>
          <a:prstGeom prst="rect">
            <a:avLst/>
          </a:prstGeom>
          <a:solidFill>
            <a:srgbClr val="EAEBE6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66388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 txBox="1">
            <a:spLocks/>
          </p:cNvSpPr>
          <p:nvPr/>
        </p:nvSpPr>
        <p:spPr bwMode="auto">
          <a:xfrm>
            <a:off x="2252585" y="690041"/>
            <a:ext cx="4768484" cy="89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s-BO" sz="3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¿QUÉ ES ASFI?</a:t>
            </a:r>
            <a:endParaRPr lang="es-BO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74915" y="1582084"/>
            <a:ext cx="45393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BO" sz="2400" b="1" dirty="0">
                <a:solidFill>
                  <a:srgbClr val="002060"/>
                </a:solidFill>
                <a:latin typeface="+mj-lt"/>
              </a:rPr>
              <a:t>La Autoridad de Supervisión del Sistema Financiero (ASFI) es la institución encargada de ejercer las funciones </a:t>
            </a:r>
            <a:r>
              <a:rPr lang="es-BO" sz="2400" b="1" dirty="0" smtClean="0">
                <a:solidFill>
                  <a:srgbClr val="002060"/>
                </a:solidFill>
                <a:latin typeface="+mj-lt"/>
              </a:rPr>
              <a:t>de regulación</a:t>
            </a:r>
            <a:r>
              <a:rPr lang="es-BO" sz="2400" b="1" dirty="0">
                <a:solidFill>
                  <a:srgbClr val="002060"/>
                </a:solidFill>
                <a:latin typeface="+mj-lt"/>
              </a:rPr>
              <a:t>, supervisión y control de Entidades Bancarias, Cooperativas, Entidades Financieras de Vivienda, Fondos Financieros, Entidades que operan en el Mercado de Valores y Empresas de Servicios Financieros Complementarios.</a:t>
            </a:r>
            <a:endParaRPr lang="es-ES" altLang="es-BO" sz="2400" b="1" kern="0" dirty="0">
              <a:solidFill>
                <a:srgbClr val="00206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571" y="1582084"/>
            <a:ext cx="3421027" cy="454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1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79975" y="1074411"/>
            <a:ext cx="167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BO" sz="3600" b="1" dirty="0">
                <a:solidFill>
                  <a:srgbClr val="76152B"/>
                </a:solidFill>
                <a:latin typeface="+mj-lt"/>
              </a:rPr>
              <a:t>MISIÓN</a:t>
            </a:r>
            <a:endParaRPr lang="es-ES" altLang="es-BO" sz="3600" b="1" kern="0" dirty="0">
              <a:solidFill>
                <a:srgbClr val="76152B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01001" y="2156052"/>
            <a:ext cx="702859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BO" sz="2800" b="1" dirty="0">
                <a:solidFill>
                  <a:srgbClr val="002060"/>
                </a:solidFill>
                <a:latin typeface="+mj-lt"/>
              </a:rPr>
              <a:t>“Regular, supervisar y controlar el sistema financiero, velando por su estabilidad, solvencia, eficiencia y transparencia, precautelando el ahorro y su inversión que es de interés público, en el marco de los principios constitucionales del Estado Plurinacional de Bolivia”</a:t>
            </a:r>
            <a:endParaRPr lang="es-ES" altLang="es-BO" sz="2800" b="1" kern="0" dirty="0">
              <a:solidFill>
                <a:srgbClr val="002060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42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LO PRESENTACION ASFI" id="{9B557D6F-264F-414B-A362-21B8B8806810}" vid="{C5566D5B-7BD9-B24B-8F7A-5618A96665F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</Template>
  <TotalTime>6221</TotalTime>
  <Words>2387</Words>
  <Application>Microsoft Office PowerPoint</Application>
  <PresentationFormat>Presentación en pantalla (4:3)</PresentationFormat>
  <Paragraphs>449</Paragraphs>
  <Slides>43</Slides>
  <Notes>43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5" baseType="lpstr">
      <vt:lpstr>MS PGothic</vt:lpstr>
      <vt:lpstr>Arial</vt:lpstr>
      <vt:lpstr>Arial Narrow</vt:lpstr>
      <vt:lpstr>Calibri</vt:lpstr>
      <vt:lpstr>Century Gothic</vt:lpstr>
      <vt:lpstr>NanumGothic</vt:lpstr>
      <vt:lpstr>Palatino Linotype</vt:lpstr>
      <vt:lpstr>Segoe UI</vt:lpstr>
      <vt:lpstr>Times New Roman</vt:lpstr>
      <vt:lpstr>Wingdings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Marcelo Edgar Sandstein Mariño</cp:lastModifiedBy>
  <cp:revision>302</cp:revision>
  <cp:lastPrinted>2017-11-25T00:34:11Z</cp:lastPrinted>
  <dcterms:created xsi:type="dcterms:W3CDTF">2017-03-23T22:00:39Z</dcterms:created>
  <dcterms:modified xsi:type="dcterms:W3CDTF">2017-12-12T12:56:02Z</dcterms:modified>
</cp:coreProperties>
</file>